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</p:sldIdLst>
  <p:sldSz cx="9144000" cy="6858000" type="screen4x3"/>
  <p:notesSz cx="6858000" cy="9144000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ngsana New" panose="02020603050405020304" pitchFamily="18" charset="-34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ngsana New" panose="02020603050405020304" pitchFamily="18" charset="-34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ngsana New" panose="02020603050405020304" pitchFamily="18" charset="-34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ngsana New" panose="02020603050405020304" pitchFamily="18" charset="-34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ngsana New" panose="02020603050405020304" pitchFamily="18" charset="-34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ngsana New" panose="02020603050405020304" pitchFamily="18" charset="-34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ngsana New" panose="02020603050405020304" pitchFamily="18" charset="-34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ngsana New" panose="02020603050405020304" pitchFamily="18" charset="-34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ngsana New" panose="02020603050405020304" pitchFamily="18" charset="-34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B36A6EB-9CF7-4300-8FB0-9DF4E32F1E5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EADFFF77-D6CE-4CEC-8A51-2E2C37F82BF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C9C56BC2-B144-4A41-8FFB-29207458E77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9A8753A4-96B3-459E-A953-8E928581AB8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grpSp>
          <p:nvGrpSpPr>
            <p:cNvPr id="8" name="Group 6">
              <a:extLst>
                <a:ext uri="{FF2B5EF4-FFF2-40B4-BE49-F238E27FC236}">
                  <a16:creationId xmlns:a16="http://schemas.microsoft.com/office/drawing/2014/main" id="{23188027-B490-4760-A0B5-573F41371F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>
                <a:extLst>
                  <a:ext uri="{FF2B5EF4-FFF2-40B4-BE49-F238E27FC236}">
                    <a16:creationId xmlns:a16="http://schemas.microsoft.com/office/drawing/2014/main" id="{7482B148-37F9-49F2-AB42-6C5D57071591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29" name="Freeform 8">
                <a:extLst>
                  <a:ext uri="{FF2B5EF4-FFF2-40B4-BE49-F238E27FC236}">
                    <a16:creationId xmlns:a16="http://schemas.microsoft.com/office/drawing/2014/main" id="{B73AEF42-4A16-4DD6-A2BA-D76CBFF75EC0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30" name="Freeform 9">
                <a:extLst>
                  <a:ext uri="{FF2B5EF4-FFF2-40B4-BE49-F238E27FC236}">
                    <a16:creationId xmlns:a16="http://schemas.microsoft.com/office/drawing/2014/main" id="{73AB090E-2BBC-44AF-B626-B4AD933F2534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31" name="Freeform 10">
                <a:extLst>
                  <a:ext uri="{FF2B5EF4-FFF2-40B4-BE49-F238E27FC236}">
                    <a16:creationId xmlns:a16="http://schemas.microsoft.com/office/drawing/2014/main" id="{5B566F35-B228-441D-991D-728632B6545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32" name="Freeform 11">
                <a:extLst>
                  <a:ext uri="{FF2B5EF4-FFF2-40B4-BE49-F238E27FC236}">
                    <a16:creationId xmlns:a16="http://schemas.microsoft.com/office/drawing/2014/main" id="{770A647C-2919-4E91-86DB-77E92C9AE73A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33" name="Freeform 12">
                <a:extLst>
                  <a:ext uri="{FF2B5EF4-FFF2-40B4-BE49-F238E27FC236}">
                    <a16:creationId xmlns:a16="http://schemas.microsoft.com/office/drawing/2014/main" id="{D482A3F1-5B10-4C11-B554-74D2F5D7EFAB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34" name="Freeform 13">
                <a:extLst>
                  <a:ext uri="{FF2B5EF4-FFF2-40B4-BE49-F238E27FC236}">
                    <a16:creationId xmlns:a16="http://schemas.microsoft.com/office/drawing/2014/main" id="{2D2721FE-395C-4BAF-8FE7-5BA4061AF910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35" name="Freeform 14">
                <a:extLst>
                  <a:ext uri="{FF2B5EF4-FFF2-40B4-BE49-F238E27FC236}">
                    <a16:creationId xmlns:a16="http://schemas.microsoft.com/office/drawing/2014/main" id="{31C1BA32-E696-424B-A601-AD04653CF78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36" name="Freeform 15">
                <a:extLst>
                  <a:ext uri="{FF2B5EF4-FFF2-40B4-BE49-F238E27FC236}">
                    <a16:creationId xmlns:a16="http://schemas.microsoft.com/office/drawing/2014/main" id="{16D7DE47-38B2-46A9-AFB3-41BD4A5F5253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37" name="Freeform 16">
                <a:extLst>
                  <a:ext uri="{FF2B5EF4-FFF2-40B4-BE49-F238E27FC236}">
                    <a16:creationId xmlns:a16="http://schemas.microsoft.com/office/drawing/2014/main" id="{E0F8B439-3890-4781-98F2-7AE0E15516A7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38" name="Freeform 17">
                <a:extLst>
                  <a:ext uri="{FF2B5EF4-FFF2-40B4-BE49-F238E27FC236}">
                    <a16:creationId xmlns:a16="http://schemas.microsoft.com/office/drawing/2014/main" id="{5FF1668B-907C-433E-9BB2-1ACE4901C50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39" name="Freeform 18">
                <a:extLst>
                  <a:ext uri="{FF2B5EF4-FFF2-40B4-BE49-F238E27FC236}">
                    <a16:creationId xmlns:a16="http://schemas.microsoft.com/office/drawing/2014/main" id="{750C47DD-8872-44DD-AAE2-0C510371EA6A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40" name="Freeform 19">
                <a:extLst>
                  <a:ext uri="{FF2B5EF4-FFF2-40B4-BE49-F238E27FC236}">
                    <a16:creationId xmlns:a16="http://schemas.microsoft.com/office/drawing/2014/main" id="{650A73B7-4C85-416F-BE5C-082AC8BC434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</p:grpSp>
        <p:sp>
          <p:nvSpPr>
            <p:cNvPr id="9" name="Freeform 20">
              <a:extLst>
                <a:ext uri="{FF2B5EF4-FFF2-40B4-BE49-F238E27FC236}">
                  <a16:creationId xmlns:a16="http://schemas.microsoft.com/office/drawing/2014/main" id="{27BBDC01-563F-4764-80E9-56FF2B76C03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10" name="Freeform 21">
              <a:extLst>
                <a:ext uri="{FF2B5EF4-FFF2-40B4-BE49-F238E27FC236}">
                  <a16:creationId xmlns:a16="http://schemas.microsoft.com/office/drawing/2014/main" id="{3B26AB0B-FF57-4BA1-8F41-51D3723F87F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11" name="Freeform 22">
              <a:extLst>
                <a:ext uri="{FF2B5EF4-FFF2-40B4-BE49-F238E27FC236}">
                  <a16:creationId xmlns:a16="http://schemas.microsoft.com/office/drawing/2014/main" id="{8A041A6E-CAE6-47CF-A5C6-7BC4E774734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12" name="Freeform 23">
              <a:extLst>
                <a:ext uri="{FF2B5EF4-FFF2-40B4-BE49-F238E27FC236}">
                  <a16:creationId xmlns:a16="http://schemas.microsoft.com/office/drawing/2014/main" id="{F3D49EC0-226D-49A1-A370-FED5A55FFC7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13" name="Freeform 24">
              <a:extLst>
                <a:ext uri="{FF2B5EF4-FFF2-40B4-BE49-F238E27FC236}">
                  <a16:creationId xmlns:a16="http://schemas.microsoft.com/office/drawing/2014/main" id="{E9928A6B-2830-4D09-8884-4B384678B8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14" name="Freeform 25">
              <a:extLst>
                <a:ext uri="{FF2B5EF4-FFF2-40B4-BE49-F238E27FC236}">
                  <a16:creationId xmlns:a16="http://schemas.microsoft.com/office/drawing/2014/main" id="{0CD1C371-B818-48CE-AA7B-ABE99D795A2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15" name="Freeform 26">
              <a:extLst>
                <a:ext uri="{FF2B5EF4-FFF2-40B4-BE49-F238E27FC236}">
                  <a16:creationId xmlns:a16="http://schemas.microsoft.com/office/drawing/2014/main" id="{61EA6039-32BB-4489-A184-B974F54BD1E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16" name="Freeform 27">
              <a:extLst>
                <a:ext uri="{FF2B5EF4-FFF2-40B4-BE49-F238E27FC236}">
                  <a16:creationId xmlns:a16="http://schemas.microsoft.com/office/drawing/2014/main" id="{6AAF7EAE-4625-446A-A5BA-6A8AE57F776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17" name="Line 28">
              <a:extLst>
                <a:ext uri="{FF2B5EF4-FFF2-40B4-BE49-F238E27FC236}">
                  <a16:creationId xmlns:a16="http://schemas.microsoft.com/office/drawing/2014/main" id="{F43F0BC2-D16D-4C46-9516-9FF1C0DA7BE3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18" name="Line 29">
              <a:extLst>
                <a:ext uri="{FF2B5EF4-FFF2-40B4-BE49-F238E27FC236}">
                  <a16:creationId xmlns:a16="http://schemas.microsoft.com/office/drawing/2014/main" id="{75EBB893-9619-4DAB-8669-044481F39F13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19" name="Line 30">
              <a:extLst>
                <a:ext uri="{FF2B5EF4-FFF2-40B4-BE49-F238E27FC236}">
                  <a16:creationId xmlns:a16="http://schemas.microsoft.com/office/drawing/2014/main" id="{F1D77036-CC31-4CE8-8995-A3C9F1E4F4BA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grpSp>
          <p:nvGrpSpPr>
            <p:cNvPr id="20" name="Group 31">
              <a:extLst>
                <a:ext uri="{FF2B5EF4-FFF2-40B4-BE49-F238E27FC236}">
                  <a16:creationId xmlns:a16="http://schemas.microsoft.com/office/drawing/2014/main" id="{3DE9170B-0180-4593-A741-29C37EA3D4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>
                <a:extLst>
                  <a:ext uri="{FF2B5EF4-FFF2-40B4-BE49-F238E27FC236}">
                    <a16:creationId xmlns:a16="http://schemas.microsoft.com/office/drawing/2014/main" id="{7E190822-B834-4C83-B4CA-EFC92D794A9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24" name="Line 33">
                <a:extLst>
                  <a:ext uri="{FF2B5EF4-FFF2-40B4-BE49-F238E27FC236}">
                    <a16:creationId xmlns:a16="http://schemas.microsoft.com/office/drawing/2014/main" id="{AD4D1B5F-4752-4B96-8B7B-2083E4356A7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25" name="Line 34">
                <a:extLst>
                  <a:ext uri="{FF2B5EF4-FFF2-40B4-BE49-F238E27FC236}">
                    <a16:creationId xmlns:a16="http://schemas.microsoft.com/office/drawing/2014/main" id="{035FEFA4-A5B0-4BD5-B0ED-03ED586299C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26" name="Line 35">
                <a:extLst>
                  <a:ext uri="{FF2B5EF4-FFF2-40B4-BE49-F238E27FC236}">
                    <a16:creationId xmlns:a16="http://schemas.microsoft.com/office/drawing/2014/main" id="{BE79444F-F42D-4058-A00B-556DE7BBB54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27" name="Line 36">
                <a:extLst>
                  <a:ext uri="{FF2B5EF4-FFF2-40B4-BE49-F238E27FC236}">
                    <a16:creationId xmlns:a16="http://schemas.microsoft.com/office/drawing/2014/main" id="{18AD5FFE-D9AE-4F64-B8E9-0FD693F4EC2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</p:grpSp>
        <p:sp>
          <p:nvSpPr>
            <p:cNvPr id="21" name="Line 37">
              <a:extLst>
                <a:ext uri="{FF2B5EF4-FFF2-40B4-BE49-F238E27FC236}">
                  <a16:creationId xmlns:a16="http://schemas.microsoft.com/office/drawing/2014/main" id="{59952EEF-47DB-45ED-8DEF-E3AF7D2DEA91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22" name="Line 38">
              <a:extLst>
                <a:ext uri="{FF2B5EF4-FFF2-40B4-BE49-F238E27FC236}">
                  <a16:creationId xmlns:a16="http://schemas.microsoft.com/office/drawing/2014/main" id="{3369853A-303F-4405-80FF-6FF1DC39F9F3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</p:grpSp>
      <p:sp>
        <p:nvSpPr>
          <p:cNvPr id="95271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h-TH"/>
              <a:t>Click to edit Master title style</a:t>
            </a:r>
          </a:p>
        </p:txBody>
      </p:sp>
      <p:sp>
        <p:nvSpPr>
          <p:cNvPr id="95272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h-TH"/>
              <a:t>Click to edit Master subtitle style</a:t>
            </a:r>
          </a:p>
        </p:txBody>
      </p:sp>
      <p:sp>
        <p:nvSpPr>
          <p:cNvPr id="41" name="Rectangle 41">
            <a:extLst>
              <a:ext uri="{FF2B5EF4-FFF2-40B4-BE49-F238E27FC236}">
                <a16:creationId xmlns:a16="http://schemas.microsoft.com/office/drawing/2014/main" id="{7CA7AF6F-84BA-4DA7-8DCA-AC8B57510E6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2" name="Rectangle 42">
            <a:extLst>
              <a:ext uri="{FF2B5EF4-FFF2-40B4-BE49-F238E27FC236}">
                <a16:creationId xmlns:a16="http://schemas.microsoft.com/office/drawing/2014/main" id="{8A6ECD33-4FEC-4E6F-B6D6-E0A4837531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3" name="Rectangle 43">
            <a:extLst>
              <a:ext uri="{FF2B5EF4-FFF2-40B4-BE49-F238E27FC236}">
                <a16:creationId xmlns:a16="http://schemas.microsoft.com/office/drawing/2014/main" id="{117D1930-4168-447C-8F79-1662ECFB8B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4F04F-28A2-4735-87C1-A4EECF70B0C3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285192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1FAD6C63-8E65-4A21-AA96-09C365E5A4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41">
            <a:extLst>
              <a:ext uri="{FF2B5EF4-FFF2-40B4-BE49-F238E27FC236}">
                <a16:creationId xmlns:a16="http://schemas.microsoft.com/office/drawing/2014/main" id="{DC871E5A-81B6-4780-A655-12AD58724C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42">
            <a:extLst>
              <a:ext uri="{FF2B5EF4-FFF2-40B4-BE49-F238E27FC236}">
                <a16:creationId xmlns:a16="http://schemas.microsoft.com/office/drawing/2014/main" id="{FAADD912-5AD3-4A2B-BF43-46255E6F08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2B4D26-B212-4246-80ED-82E32697DDCE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350047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BDA988DC-4689-4B78-992F-7D3B97287E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41">
            <a:extLst>
              <a:ext uri="{FF2B5EF4-FFF2-40B4-BE49-F238E27FC236}">
                <a16:creationId xmlns:a16="http://schemas.microsoft.com/office/drawing/2014/main" id="{00F9BC02-5E98-436E-9243-54FBF5D55B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42">
            <a:extLst>
              <a:ext uri="{FF2B5EF4-FFF2-40B4-BE49-F238E27FC236}">
                <a16:creationId xmlns:a16="http://schemas.microsoft.com/office/drawing/2014/main" id="{8C12E86B-C406-4683-B78A-7E9D443BE2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3A7D60-8EC7-4B00-A236-7344B4827D28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667943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ชื่อเรื่องและตารา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ตาราง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th-TH" noProof="0"/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B7D4EDF9-5288-44B8-A019-B8DEA0B8EB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41">
            <a:extLst>
              <a:ext uri="{FF2B5EF4-FFF2-40B4-BE49-F238E27FC236}">
                <a16:creationId xmlns:a16="http://schemas.microsoft.com/office/drawing/2014/main" id="{9130220E-CBCB-4F21-B5BE-0EC0AF88AA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42">
            <a:extLst>
              <a:ext uri="{FF2B5EF4-FFF2-40B4-BE49-F238E27FC236}">
                <a16:creationId xmlns:a16="http://schemas.microsoft.com/office/drawing/2014/main" id="{14CC9DA1-16EE-4F0D-B194-F2980F72EC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A8C8A7-37CF-4D28-A438-40DE40F07AA5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191723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8C6A848D-CE87-480E-84B7-0708C91D42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41">
            <a:extLst>
              <a:ext uri="{FF2B5EF4-FFF2-40B4-BE49-F238E27FC236}">
                <a16:creationId xmlns:a16="http://schemas.microsoft.com/office/drawing/2014/main" id="{07BE4F0A-C4FE-4883-8390-FCB0BCF408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42">
            <a:extLst>
              <a:ext uri="{FF2B5EF4-FFF2-40B4-BE49-F238E27FC236}">
                <a16:creationId xmlns:a16="http://schemas.microsoft.com/office/drawing/2014/main" id="{6708A40C-C7DF-4BB3-AE2E-BE9DF58C06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384751-1B7F-4B9F-B2E2-2A66D4B30143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203029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A8BA703E-6BFF-4B5B-9B8F-D30942A8DC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41">
            <a:extLst>
              <a:ext uri="{FF2B5EF4-FFF2-40B4-BE49-F238E27FC236}">
                <a16:creationId xmlns:a16="http://schemas.microsoft.com/office/drawing/2014/main" id="{486D4E17-C54E-4278-9535-077D81539C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42">
            <a:extLst>
              <a:ext uri="{FF2B5EF4-FFF2-40B4-BE49-F238E27FC236}">
                <a16:creationId xmlns:a16="http://schemas.microsoft.com/office/drawing/2014/main" id="{730962FB-4389-4A9B-BAB5-7E6AD71896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D6508F-6B9B-4CEE-8EA8-3EF0FCCBAE63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4195361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5E043E86-93BD-4270-A86C-AC9B8CFAB4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297F0372-BF95-4216-8CDB-E856F6D3DD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42">
            <a:extLst>
              <a:ext uri="{FF2B5EF4-FFF2-40B4-BE49-F238E27FC236}">
                <a16:creationId xmlns:a16="http://schemas.microsoft.com/office/drawing/2014/main" id="{AFD162B2-B214-47E8-8023-F3FAFD0F88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2A1196-1CF4-4223-BEBD-1BB5FA075FE3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056738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Rectangle 40">
            <a:extLst>
              <a:ext uri="{FF2B5EF4-FFF2-40B4-BE49-F238E27FC236}">
                <a16:creationId xmlns:a16="http://schemas.microsoft.com/office/drawing/2014/main" id="{4804B4DA-02DF-4D3F-A187-57DB403EE7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41">
            <a:extLst>
              <a:ext uri="{FF2B5EF4-FFF2-40B4-BE49-F238E27FC236}">
                <a16:creationId xmlns:a16="http://schemas.microsoft.com/office/drawing/2014/main" id="{5749A1AE-1911-412D-AD9B-29387CAA95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42">
            <a:extLst>
              <a:ext uri="{FF2B5EF4-FFF2-40B4-BE49-F238E27FC236}">
                <a16:creationId xmlns:a16="http://schemas.microsoft.com/office/drawing/2014/main" id="{5C267999-3E59-43E1-9FDD-DAFBFBB258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0A0B54-9DB6-4011-BCE9-E30FB6BAC63A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121794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Rectangle 40">
            <a:extLst>
              <a:ext uri="{FF2B5EF4-FFF2-40B4-BE49-F238E27FC236}">
                <a16:creationId xmlns:a16="http://schemas.microsoft.com/office/drawing/2014/main" id="{988C2676-DE84-4366-8589-DE7DCA5F0C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41">
            <a:extLst>
              <a:ext uri="{FF2B5EF4-FFF2-40B4-BE49-F238E27FC236}">
                <a16:creationId xmlns:a16="http://schemas.microsoft.com/office/drawing/2014/main" id="{DD1E7141-7277-4907-B8B2-3C39A3CABC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42">
            <a:extLst>
              <a:ext uri="{FF2B5EF4-FFF2-40B4-BE49-F238E27FC236}">
                <a16:creationId xmlns:a16="http://schemas.microsoft.com/office/drawing/2014/main" id="{C07ADFB4-7541-4A03-B7A4-0AFCE0DA0B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B77A6D-4F9F-42BF-9B16-E3CBF0FCE324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929770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>
            <a:extLst>
              <a:ext uri="{FF2B5EF4-FFF2-40B4-BE49-F238E27FC236}">
                <a16:creationId xmlns:a16="http://schemas.microsoft.com/office/drawing/2014/main" id="{D5CC227B-8090-435C-8D8E-D0274ABF5C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Rectangle 41">
            <a:extLst>
              <a:ext uri="{FF2B5EF4-FFF2-40B4-BE49-F238E27FC236}">
                <a16:creationId xmlns:a16="http://schemas.microsoft.com/office/drawing/2014/main" id="{B2029A16-494B-4EBB-B211-1C290CFE2A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42">
            <a:extLst>
              <a:ext uri="{FF2B5EF4-FFF2-40B4-BE49-F238E27FC236}">
                <a16:creationId xmlns:a16="http://schemas.microsoft.com/office/drawing/2014/main" id="{4282B1CE-E6F3-41DB-A3D2-7757DD01F9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6C70AC-0B69-4C7E-9A3A-5B8095975D34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930831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E43A8427-C46A-458D-8C9A-C9110B6267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B5CCB915-00A4-4910-8EE0-52CD5A5A94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42">
            <a:extLst>
              <a:ext uri="{FF2B5EF4-FFF2-40B4-BE49-F238E27FC236}">
                <a16:creationId xmlns:a16="http://schemas.microsoft.com/office/drawing/2014/main" id="{D08D478C-A0AB-478C-BF8B-B80CF274F4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3AEE54-9217-4FBC-91C7-EF88EF5AE472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419919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5C73AC82-78D8-442F-B0BA-138C795A27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A277D55E-73B2-4ADE-9079-636F50DDEE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42">
            <a:extLst>
              <a:ext uri="{FF2B5EF4-FFF2-40B4-BE49-F238E27FC236}">
                <a16:creationId xmlns:a16="http://schemas.microsoft.com/office/drawing/2014/main" id="{70F418F6-E225-48AF-830B-24BC562F10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3A09D-A8F3-4559-913B-DEF2DC057534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935707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981FBA5C-0889-48F3-9B31-199C05F88F94}"/>
              </a:ext>
            </a:extLst>
          </p:cNvPr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94211" name="Freeform 3">
              <a:extLst>
                <a:ext uri="{FF2B5EF4-FFF2-40B4-BE49-F238E27FC236}">
                  <a16:creationId xmlns:a16="http://schemas.microsoft.com/office/drawing/2014/main" id="{36CFB256-6C71-48AB-99DA-1A891A83FEA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94212" name="Freeform 4">
              <a:extLst>
                <a:ext uri="{FF2B5EF4-FFF2-40B4-BE49-F238E27FC236}">
                  <a16:creationId xmlns:a16="http://schemas.microsoft.com/office/drawing/2014/main" id="{D87D5CEF-E55B-4006-B8CA-F0EA87C582A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94213" name="Freeform 5">
              <a:extLst>
                <a:ext uri="{FF2B5EF4-FFF2-40B4-BE49-F238E27FC236}">
                  <a16:creationId xmlns:a16="http://schemas.microsoft.com/office/drawing/2014/main" id="{0174B67D-51A0-4EAC-A581-00562F72F83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grpSp>
          <p:nvGrpSpPr>
            <p:cNvPr id="1035" name="Group 6">
              <a:extLst>
                <a:ext uri="{FF2B5EF4-FFF2-40B4-BE49-F238E27FC236}">
                  <a16:creationId xmlns:a16="http://schemas.microsoft.com/office/drawing/2014/main" id="{1177B46B-09AC-4D6A-8F48-F929A5C6249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94215" name="Freeform 7">
                <a:extLst>
                  <a:ext uri="{FF2B5EF4-FFF2-40B4-BE49-F238E27FC236}">
                    <a16:creationId xmlns:a16="http://schemas.microsoft.com/office/drawing/2014/main" id="{9F834D1E-9A0A-4743-ABA3-A97466819155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94216" name="Freeform 8">
                <a:extLst>
                  <a:ext uri="{FF2B5EF4-FFF2-40B4-BE49-F238E27FC236}">
                    <a16:creationId xmlns:a16="http://schemas.microsoft.com/office/drawing/2014/main" id="{CAA7860C-B481-4B89-998E-936857235770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94217" name="Freeform 9">
                <a:extLst>
                  <a:ext uri="{FF2B5EF4-FFF2-40B4-BE49-F238E27FC236}">
                    <a16:creationId xmlns:a16="http://schemas.microsoft.com/office/drawing/2014/main" id="{D7641B6D-5B6B-4A12-B66E-971837B95D80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94218" name="Freeform 10">
                <a:extLst>
                  <a:ext uri="{FF2B5EF4-FFF2-40B4-BE49-F238E27FC236}">
                    <a16:creationId xmlns:a16="http://schemas.microsoft.com/office/drawing/2014/main" id="{AC466BDC-1545-46BD-91E7-008E68DE38CB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94219" name="Freeform 11">
                <a:extLst>
                  <a:ext uri="{FF2B5EF4-FFF2-40B4-BE49-F238E27FC236}">
                    <a16:creationId xmlns:a16="http://schemas.microsoft.com/office/drawing/2014/main" id="{B95B9746-E621-4F15-B04B-E39036318363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94220" name="Freeform 12">
                <a:extLst>
                  <a:ext uri="{FF2B5EF4-FFF2-40B4-BE49-F238E27FC236}">
                    <a16:creationId xmlns:a16="http://schemas.microsoft.com/office/drawing/2014/main" id="{1496D0F6-C68A-49EB-995E-BD5436C3431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94221" name="Freeform 13">
                <a:extLst>
                  <a:ext uri="{FF2B5EF4-FFF2-40B4-BE49-F238E27FC236}">
                    <a16:creationId xmlns:a16="http://schemas.microsoft.com/office/drawing/2014/main" id="{BB7F4352-F634-47FA-96DE-A4FF6B8600D8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94222" name="Freeform 14">
                <a:extLst>
                  <a:ext uri="{FF2B5EF4-FFF2-40B4-BE49-F238E27FC236}">
                    <a16:creationId xmlns:a16="http://schemas.microsoft.com/office/drawing/2014/main" id="{9D62DF35-DF41-4D59-9ED8-8D39F0CE9393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94223" name="Freeform 15">
                <a:extLst>
                  <a:ext uri="{FF2B5EF4-FFF2-40B4-BE49-F238E27FC236}">
                    <a16:creationId xmlns:a16="http://schemas.microsoft.com/office/drawing/2014/main" id="{E01B861F-9425-4360-91AB-93F626470F4D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94224" name="Freeform 16">
                <a:extLst>
                  <a:ext uri="{FF2B5EF4-FFF2-40B4-BE49-F238E27FC236}">
                    <a16:creationId xmlns:a16="http://schemas.microsoft.com/office/drawing/2014/main" id="{977CCF0B-3E11-41EA-9FF3-58FF236EB311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94225" name="Freeform 17">
                <a:extLst>
                  <a:ext uri="{FF2B5EF4-FFF2-40B4-BE49-F238E27FC236}">
                    <a16:creationId xmlns:a16="http://schemas.microsoft.com/office/drawing/2014/main" id="{DE62F3D6-0241-477B-B0F8-5F6D053EB82E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94226" name="Freeform 18">
                <a:extLst>
                  <a:ext uri="{FF2B5EF4-FFF2-40B4-BE49-F238E27FC236}">
                    <a16:creationId xmlns:a16="http://schemas.microsoft.com/office/drawing/2014/main" id="{2769BB7F-18C1-409A-95C1-FF14F9759D0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94227" name="Freeform 19">
                <a:extLst>
                  <a:ext uri="{FF2B5EF4-FFF2-40B4-BE49-F238E27FC236}">
                    <a16:creationId xmlns:a16="http://schemas.microsoft.com/office/drawing/2014/main" id="{94EE69F3-D97F-423C-B47C-3DCA9AB2D7B0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</p:grpSp>
        <p:sp>
          <p:nvSpPr>
            <p:cNvPr id="94228" name="Freeform 20">
              <a:extLst>
                <a:ext uri="{FF2B5EF4-FFF2-40B4-BE49-F238E27FC236}">
                  <a16:creationId xmlns:a16="http://schemas.microsoft.com/office/drawing/2014/main" id="{DC41E6BD-039C-4B92-96A3-14DC66F46DE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94229" name="Freeform 21">
              <a:extLst>
                <a:ext uri="{FF2B5EF4-FFF2-40B4-BE49-F238E27FC236}">
                  <a16:creationId xmlns:a16="http://schemas.microsoft.com/office/drawing/2014/main" id="{2DD72813-4B73-4B49-B542-3B7AC9D98D0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94230" name="Freeform 22">
              <a:extLst>
                <a:ext uri="{FF2B5EF4-FFF2-40B4-BE49-F238E27FC236}">
                  <a16:creationId xmlns:a16="http://schemas.microsoft.com/office/drawing/2014/main" id="{0E82C53F-CBEA-4E56-8956-8CEC594EED8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94231" name="Freeform 23">
              <a:extLst>
                <a:ext uri="{FF2B5EF4-FFF2-40B4-BE49-F238E27FC236}">
                  <a16:creationId xmlns:a16="http://schemas.microsoft.com/office/drawing/2014/main" id="{596F1DB6-973E-4FAA-B526-3C39ADDD002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94232" name="Freeform 24">
              <a:extLst>
                <a:ext uri="{FF2B5EF4-FFF2-40B4-BE49-F238E27FC236}">
                  <a16:creationId xmlns:a16="http://schemas.microsoft.com/office/drawing/2014/main" id="{8D83D709-8964-49F1-986D-22145545776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94233" name="Freeform 25">
              <a:extLst>
                <a:ext uri="{FF2B5EF4-FFF2-40B4-BE49-F238E27FC236}">
                  <a16:creationId xmlns:a16="http://schemas.microsoft.com/office/drawing/2014/main" id="{A7CD8A1B-E0D4-4BD5-9F6F-C73BC25E200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94234" name="Freeform 26">
              <a:extLst>
                <a:ext uri="{FF2B5EF4-FFF2-40B4-BE49-F238E27FC236}">
                  <a16:creationId xmlns:a16="http://schemas.microsoft.com/office/drawing/2014/main" id="{E987C479-4286-49D2-947C-61110B3C098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94235" name="Freeform 27">
              <a:extLst>
                <a:ext uri="{FF2B5EF4-FFF2-40B4-BE49-F238E27FC236}">
                  <a16:creationId xmlns:a16="http://schemas.microsoft.com/office/drawing/2014/main" id="{CEABB502-8864-4755-9697-398FF62EB2A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94236" name="Line 28">
              <a:extLst>
                <a:ext uri="{FF2B5EF4-FFF2-40B4-BE49-F238E27FC236}">
                  <a16:creationId xmlns:a16="http://schemas.microsoft.com/office/drawing/2014/main" id="{DC8C3ECF-3A54-4C98-BE2B-50CB33D1970B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94237" name="Line 29">
              <a:extLst>
                <a:ext uri="{FF2B5EF4-FFF2-40B4-BE49-F238E27FC236}">
                  <a16:creationId xmlns:a16="http://schemas.microsoft.com/office/drawing/2014/main" id="{B3547912-A592-4A50-844D-AB49D5D9CD57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94238" name="Line 30">
              <a:extLst>
                <a:ext uri="{FF2B5EF4-FFF2-40B4-BE49-F238E27FC236}">
                  <a16:creationId xmlns:a16="http://schemas.microsoft.com/office/drawing/2014/main" id="{4EACAB94-1215-4B95-8DD8-0DC41DFCFD95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grpSp>
          <p:nvGrpSpPr>
            <p:cNvPr id="1047" name="Group 31">
              <a:extLst>
                <a:ext uri="{FF2B5EF4-FFF2-40B4-BE49-F238E27FC236}">
                  <a16:creationId xmlns:a16="http://schemas.microsoft.com/office/drawing/2014/main" id="{8BB8B222-1900-474E-ADC7-5422B82342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94240" name="Line 32">
                <a:extLst>
                  <a:ext uri="{FF2B5EF4-FFF2-40B4-BE49-F238E27FC236}">
                    <a16:creationId xmlns:a16="http://schemas.microsoft.com/office/drawing/2014/main" id="{F4355B42-68CC-4F72-A29A-23BA3C0BA28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94241" name="Line 33">
                <a:extLst>
                  <a:ext uri="{FF2B5EF4-FFF2-40B4-BE49-F238E27FC236}">
                    <a16:creationId xmlns:a16="http://schemas.microsoft.com/office/drawing/2014/main" id="{B061D671-B45D-4CEF-8E43-9B42BD1AC8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94242" name="Line 34">
                <a:extLst>
                  <a:ext uri="{FF2B5EF4-FFF2-40B4-BE49-F238E27FC236}">
                    <a16:creationId xmlns:a16="http://schemas.microsoft.com/office/drawing/2014/main" id="{7479C020-D520-4C68-93F6-4AFBB05F343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94243" name="Line 35">
                <a:extLst>
                  <a:ext uri="{FF2B5EF4-FFF2-40B4-BE49-F238E27FC236}">
                    <a16:creationId xmlns:a16="http://schemas.microsoft.com/office/drawing/2014/main" id="{96F4EFA4-3746-4156-BDC3-29E688D903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  <p:sp>
            <p:nvSpPr>
              <p:cNvPr id="94244" name="Line 36">
                <a:extLst>
                  <a:ext uri="{FF2B5EF4-FFF2-40B4-BE49-F238E27FC236}">
                    <a16:creationId xmlns:a16="http://schemas.microsoft.com/office/drawing/2014/main" id="{B79804B4-2373-41B2-9282-A74A871547A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h-TH"/>
              </a:p>
            </p:txBody>
          </p:sp>
        </p:grpSp>
        <p:sp>
          <p:nvSpPr>
            <p:cNvPr id="94245" name="Line 37">
              <a:extLst>
                <a:ext uri="{FF2B5EF4-FFF2-40B4-BE49-F238E27FC236}">
                  <a16:creationId xmlns:a16="http://schemas.microsoft.com/office/drawing/2014/main" id="{5E19E317-38E3-4F6D-95CC-C7C9FDB0D550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94246" name="Line 38">
              <a:extLst>
                <a:ext uri="{FF2B5EF4-FFF2-40B4-BE49-F238E27FC236}">
                  <a16:creationId xmlns:a16="http://schemas.microsoft.com/office/drawing/2014/main" id="{F81E6EC7-EAAD-4D22-A823-673F37FE56A3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h-TH"/>
            </a:p>
          </p:txBody>
        </p:sp>
      </p:grpSp>
      <p:sp>
        <p:nvSpPr>
          <p:cNvPr id="94247" name="Rectangle 39">
            <a:extLst>
              <a:ext uri="{FF2B5EF4-FFF2-40B4-BE49-F238E27FC236}">
                <a16:creationId xmlns:a16="http://schemas.microsoft.com/office/drawing/2014/main" id="{BA0EFCA3-0C16-4CB6-8E74-527363CE8A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th-TH"/>
              <a:t>Click to edit Master title style</a:t>
            </a:r>
          </a:p>
        </p:txBody>
      </p:sp>
      <p:sp>
        <p:nvSpPr>
          <p:cNvPr id="94248" name="Rectangle 40">
            <a:extLst>
              <a:ext uri="{FF2B5EF4-FFF2-40B4-BE49-F238E27FC236}">
                <a16:creationId xmlns:a16="http://schemas.microsoft.com/office/drawing/2014/main" id="{42FC036C-036C-4F78-BBB3-ACAFBF9AE46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4249" name="Rectangle 41">
            <a:extLst>
              <a:ext uri="{FF2B5EF4-FFF2-40B4-BE49-F238E27FC236}">
                <a16:creationId xmlns:a16="http://schemas.microsoft.com/office/drawing/2014/main" id="{6EEDCB1B-A2E3-4AA9-B739-E88DF085CBC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4250" name="Rectangle 42">
            <a:extLst>
              <a:ext uri="{FF2B5EF4-FFF2-40B4-BE49-F238E27FC236}">
                <a16:creationId xmlns:a16="http://schemas.microsoft.com/office/drawing/2014/main" id="{273C1A56-8B35-4128-9D09-36F4A468BF8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AF7EBC6-6D87-423B-91A4-9A133FE073E5}" type="slidenum">
              <a:rPr lang="en-US" altLang="th-TH"/>
              <a:pPr/>
              <a:t>‹#›</a:t>
            </a:fld>
            <a:endParaRPr lang="th-TH" altLang="th-TH"/>
          </a:p>
        </p:txBody>
      </p:sp>
      <p:sp>
        <p:nvSpPr>
          <p:cNvPr id="94251" name="Rectangle 43">
            <a:extLst>
              <a:ext uri="{FF2B5EF4-FFF2-40B4-BE49-F238E27FC236}">
                <a16:creationId xmlns:a16="http://schemas.microsoft.com/office/drawing/2014/main" id="{9EDDD92A-FDCF-415F-9F75-FEBC3DEE4C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/>
              <a:t>Click to edit Master text styles</a:t>
            </a:r>
          </a:p>
          <a:p>
            <a:pPr lvl="1"/>
            <a:r>
              <a:rPr lang="th-TH"/>
              <a:t>Second level</a:t>
            </a:r>
          </a:p>
          <a:p>
            <a:pPr lvl="2"/>
            <a:r>
              <a:rPr lang="th-TH"/>
              <a:t>Third level</a:t>
            </a:r>
          </a:p>
          <a:p>
            <a:pPr lvl="3"/>
            <a:r>
              <a:rPr lang="th-TH"/>
              <a:t>Fourth level</a:t>
            </a:r>
          </a:p>
          <a:p>
            <a:pPr lvl="4"/>
            <a:r>
              <a:rPr lang="th-TH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7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10B06F3-D3CE-47FE-A195-A682203B4B2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1125538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th-TH" sz="8000"/>
              <a:t>การบริหารความเสี่ยง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B39EFEB-DEAC-4283-BC60-A241D0AEC50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31913" y="3357563"/>
            <a:ext cx="6400800" cy="1943100"/>
          </a:xfrm>
        </p:spPr>
        <p:txBody>
          <a:bodyPr/>
          <a:lstStyle/>
          <a:p>
            <a:pPr eaLnBrk="1" hangingPunct="1">
              <a:defRPr/>
            </a:pPr>
            <a:r>
              <a:rPr lang="th-TH" sz="5400"/>
              <a:t>โดย</a:t>
            </a:r>
          </a:p>
          <a:p>
            <a:pPr eaLnBrk="1" hangingPunct="1">
              <a:defRPr/>
            </a:pPr>
            <a:r>
              <a:rPr lang="th-TH" sz="5400"/>
              <a:t>ผศ.ปรานี พรรณวิเชียร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1B27D7A-AEAF-41CB-ABBF-CF5BCCCD47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ลักษณะของความเสี่ยง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3CA473B-6448-4B00-83CF-1D9D012320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arenR"/>
              <a:defRPr/>
            </a:pPr>
            <a:r>
              <a:rPr lang="th-TH"/>
              <a:t>ความเสี่ยงที่เกี่ยวข้องในระดับยุทธศาสตร์ </a:t>
            </a:r>
            <a:r>
              <a:rPr lang="en-US" sz="2800"/>
              <a:t>(Strategic Risk)</a:t>
            </a:r>
          </a:p>
          <a:p>
            <a:pPr marL="609600" indent="-609600" eaLnBrk="1" hangingPunct="1">
              <a:buFontTx/>
              <a:buAutoNum type="arabicParenR"/>
              <a:defRPr/>
            </a:pPr>
            <a:r>
              <a:rPr lang="th-TH"/>
              <a:t>ความเสี่ยงที่เกี่ยวข้องในระดับปฏิบัติการ </a:t>
            </a:r>
            <a:r>
              <a:rPr lang="en-US" sz="2800"/>
              <a:t>(Operation Risk)</a:t>
            </a:r>
          </a:p>
          <a:p>
            <a:pPr marL="609600" indent="-609600" eaLnBrk="1" hangingPunct="1">
              <a:buFontTx/>
              <a:buAutoNum type="arabicParenR"/>
              <a:defRPr/>
            </a:pPr>
            <a:r>
              <a:rPr lang="th-TH"/>
              <a:t>ความเสี่ยงที่เกี่ยวข้องในการด้านการเงิน </a:t>
            </a:r>
            <a:r>
              <a:rPr lang="en-US" sz="2800"/>
              <a:t>(Financial Risk)</a:t>
            </a:r>
          </a:p>
          <a:p>
            <a:pPr marL="609600" indent="-609600" eaLnBrk="1" hangingPunct="1">
              <a:buFontTx/>
              <a:buAutoNum type="arabicParenR"/>
              <a:defRPr/>
            </a:pPr>
            <a:r>
              <a:rPr lang="th-TH"/>
              <a:t>ความเสี่ยงที่เกี่ยวข้องในด้านความปลอดภัย </a:t>
            </a:r>
            <a:r>
              <a:rPr lang="en-US" sz="2800"/>
              <a:t>(Hazard Risk)</a:t>
            </a:r>
            <a:endParaRPr lang="th-TH" sz="2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1597781-2F90-4040-B0A2-E0E0CF84E0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ปัจจัยเสี่ยง </a:t>
            </a:r>
            <a:r>
              <a:rPr lang="en-US" sz="3600"/>
              <a:t>(Risk Factor)</a:t>
            </a:r>
            <a:endParaRPr lang="th-TH" sz="3600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002195A3-5B33-485D-911D-9159365FD9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/>
              <a:t>หมายถึง ต้นเหตุ หรือสาเหตุที่มาของความเสี่ยง ที่จะทำให้ไม่บรรลุวัตถุประสงค์ที่กำหนดไว้ </a:t>
            </a:r>
          </a:p>
          <a:p>
            <a:pPr algn="thaiDist" eaLnBrk="1" hangingPunct="1">
              <a:defRPr/>
            </a:pPr>
            <a:r>
              <a:rPr lang="th-TH"/>
              <a:t>โดยต้องระบุได้ด้วยว่าเหตุการณ์นั้นจะเกิดขึ้นได้อย่างไร ที่ใด เมื่อใด ตลอดจนใครเป็นผู้รับผิดชอบ</a:t>
            </a:r>
          </a:p>
          <a:p>
            <a:pPr algn="thaiDist" eaLnBrk="1" hangingPunct="1">
              <a:defRPr/>
            </a:pPr>
            <a:r>
              <a:rPr lang="th-TH"/>
              <a:t>สาเหตุของความเสี่ยงที่ระบุควรเป็นสาเหตุที่แท้จริง</a:t>
            </a:r>
          </a:p>
          <a:p>
            <a:pPr algn="thaiDist" eaLnBrk="1" hangingPunct="1">
              <a:defRPr/>
            </a:pPr>
            <a:r>
              <a:rPr lang="th-TH"/>
              <a:t>เพื่อจะได้วิเคราะห์และกำหนดมาตรการลดความเสี่ยงในภายหลังได้อย่างถูกต้อง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1832478-A3FD-4624-B976-D35C23904D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การประเมินความเสี่ยง </a:t>
            </a:r>
            <a:r>
              <a:rPr lang="en-US" sz="3200"/>
              <a:t>(Risk Assessment)</a:t>
            </a:r>
            <a:endParaRPr lang="th-TH" sz="320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87720D8-91F8-437B-A85A-933E7B91D2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buFont typeface="Wingdings" panose="05000000000000000000" pitchFamily="2" charset="2"/>
              <a:buNone/>
              <a:defRPr/>
            </a:pPr>
            <a:r>
              <a:rPr lang="th-TH"/>
              <a:t>		หมายถึง กระบวนการระบุความเสี่ยง การวิเคราะห์ความเสี่ยง และจัดลำดับความเสี่ยง โดยการประเมินจาก</a:t>
            </a:r>
          </a:p>
          <a:p>
            <a:pPr algn="thaiDist" eaLnBrk="1" hangingPunct="1">
              <a:defRPr/>
            </a:pPr>
            <a:r>
              <a:rPr lang="th-TH"/>
              <a:t>ด้านโอกาสที่จะเกิด </a:t>
            </a:r>
            <a:r>
              <a:rPr lang="en-US" sz="2400"/>
              <a:t>(Likelihood)</a:t>
            </a:r>
            <a:r>
              <a:rPr lang="en-US"/>
              <a:t> </a:t>
            </a:r>
            <a:r>
              <a:rPr lang="th-TH"/>
              <a:t>ของสถานการณ์ต่างๆ</a:t>
            </a:r>
          </a:p>
          <a:p>
            <a:pPr algn="thaiDist" eaLnBrk="1" hangingPunct="1">
              <a:defRPr/>
            </a:pPr>
            <a:r>
              <a:rPr lang="th-TH"/>
              <a:t>ด้านผลกระทบที่คาดว่าจะได้รับหากเกิดเหตุการณ์นั้นๆ </a:t>
            </a:r>
            <a:r>
              <a:rPr lang="en-US" sz="2400"/>
              <a:t>(Impact)</a:t>
            </a:r>
            <a:endParaRPr lang="th-TH" sz="2400"/>
          </a:p>
          <a:p>
            <a:pPr algn="thaiDist" eaLnBrk="1" hangingPunct="1">
              <a:buFont typeface="Wingdings" panose="05000000000000000000" pitchFamily="2" charset="2"/>
              <a:buNone/>
              <a:defRPr/>
            </a:pPr>
            <a:endParaRPr lang="th-TH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3A6DD58-D4A8-4A02-9B4D-66276B5A20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การควบคุมความเสี่ยง </a:t>
            </a:r>
            <a:r>
              <a:rPr lang="en-US" sz="3200"/>
              <a:t>(Risk Control)</a:t>
            </a:r>
            <a:endParaRPr lang="th-TH" sz="320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58CAEE5E-29B3-43BC-B5D6-902E3CE22E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buFont typeface="Wingdings" panose="05000000000000000000" pitchFamily="2" charset="2"/>
              <a:buNone/>
              <a:defRPr/>
            </a:pPr>
            <a:r>
              <a:rPr lang="th-TH"/>
              <a:t>		หมายถึง นโยบาย แนวทาง หรือขั้นตอนปฏิบัติงานต่างๆ เพื่อลดความเสี่ยงและทำให้การดำเนินงานบรรลุวัตถุประสงค์ แบ่งออกเป็น </a:t>
            </a:r>
            <a:r>
              <a:rPr lang="en-US" sz="2400"/>
              <a:t>4 </a:t>
            </a:r>
            <a:r>
              <a:rPr lang="th-TH"/>
              <a:t>ประเภท คือ</a:t>
            </a:r>
            <a:endParaRPr lang="en-US"/>
          </a:p>
          <a:p>
            <a:pPr algn="thaiDist" eaLnBrk="1" hangingPunct="1">
              <a:defRPr/>
            </a:pPr>
            <a:r>
              <a:rPr lang="th-TH"/>
              <a:t>การควบคุมเพื่อการป้องกัน </a:t>
            </a:r>
            <a:r>
              <a:rPr lang="en-US" sz="2400"/>
              <a:t>(Preventive Control)</a:t>
            </a:r>
            <a:r>
              <a:rPr lang="en-US"/>
              <a:t> </a:t>
            </a:r>
            <a:endParaRPr lang="th-TH"/>
          </a:p>
          <a:p>
            <a:pPr algn="thaiDist" eaLnBrk="1" hangingPunct="1">
              <a:defRPr/>
            </a:pPr>
            <a:r>
              <a:rPr lang="th-TH"/>
              <a:t>การควบคุมเพื่อให้ตรวจพบ </a:t>
            </a:r>
            <a:r>
              <a:rPr lang="en-US" sz="2400"/>
              <a:t>(Detective Control)</a:t>
            </a:r>
          </a:p>
          <a:p>
            <a:pPr algn="thaiDist" eaLnBrk="1" hangingPunct="1">
              <a:defRPr/>
            </a:pPr>
            <a:r>
              <a:rPr lang="th-TH"/>
              <a:t>การควบคุมโดยการชี้แนะ </a:t>
            </a:r>
            <a:r>
              <a:rPr lang="th-TH" sz="2400"/>
              <a:t>(</a:t>
            </a:r>
            <a:r>
              <a:rPr lang="en-US" sz="2400"/>
              <a:t>Directive Control)</a:t>
            </a:r>
          </a:p>
          <a:p>
            <a:pPr algn="thaiDist" eaLnBrk="1" hangingPunct="1">
              <a:defRPr/>
            </a:pPr>
            <a:r>
              <a:rPr lang="th-TH"/>
              <a:t>การควบคุมเพื่อการแก้ไข </a:t>
            </a:r>
            <a:r>
              <a:rPr lang="en-US" sz="2400"/>
              <a:t>(Corrective Control)</a:t>
            </a:r>
            <a:endParaRPr lang="th-TH"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D20B1B0A-FF60-40B4-B53F-E786ACD31F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4000"/>
              <a:t>แนวปฏิบัติที่ดีในการนำระบบบริหารความเสี่ยงมาใช้ในกระบวนการบริหารการศึกษา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373F4C-ACFF-44AD-9DE1-94EE4A4F19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 algn="thaiDist" eaLnBrk="1" hangingPunct="1">
              <a:defRPr/>
            </a:pPr>
            <a:r>
              <a:rPr lang="th-TH"/>
              <a:t>มีการแต่งตั้งคณะกรรมการบริหารความเสี่ยง </a:t>
            </a:r>
          </a:p>
          <a:p>
            <a:pPr algn="thaiDist" eaLnBrk="1" hangingPunct="1">
              <a:defRPr/>
            </a:pPr>
            <a:r>
              <a:rPr lang="th-TH"/>
              <a:t>การระบุความเสี่ยง ปัจจัยเสี่ยง </a:t>
            </a:r>
          </a:p>
          <a:p>
            <a:pPr lvl="1" algn="thaiDist" eaLnBrk="1" hangingPunct="1">
              <a:defRPr/>
            </a:pPr>
            <a:r>
              <a:rPr lang="th-TH"/>
              <a:t>ความเสี่ยงด้านการเงินและงบประมาณ</a:t>
            </a:r>
          </a:p>
          <a:p>
            <a:pPr lvl="1" algn="thaiDist" eaLnBrk="1" hangingPunct="1">
              <a:defRPr/>
            </a:pPr>
            <a:r>
              <a:rPr lang="th-TH"/>
              <a:t>ความเสี่ยงด้านกลยุทธ์</a:t>
            </a:r>
          </a:p>
          <a:p>
            <a:pPr lvl="1" algn="thaiDist" eaLnBrk="1" hangingPunct="1">
              <a:defRPr/>
            </a:pPr>
            <a:r>
              <a:rPr lang="th-TH"/>
              <a:t>ความเสี่ยงด้านนโยบาย</a:t>
            </a:r>
          </a:p>
          <a:p>
            <a:pPr lvl="1" algn="thaiDist" eaLnBrk="1" hangingPunct="1">
              <a:defRPr/>
            </a:pPr>
            <a:r>
              <a:rPr lang="th-TH"/>
              <a:t>ความเสี่ยงด้านการปฏิบัติงาน</a:t>
            </a:r>
          </a:p>
          <a:p>
            <a:pPr lvl="1" algn="thaiDist" eaLnBrk="1" hangingPunct="1">
              <a:defRPr/>
            </a:pPr>
            <a:r>
              <a:rPr lang="th-TH"/>
              <a:t>ความเสี่ยงด้านเหตุการณ์</a:t>
            </a:r>
            <a:r>
              <a:rPr lang="en-US"/>
              <a:t>/</a:t>
            </a:r>
            <a:r>
              <a:rPr lang="th-TH"/>
              <a:t>ปัจจัยภายนอก</a:t>
            </a:r>
          </a:p>
          <a:p>
            <a:pPr algn="thaiDist" eaLnBrk="1" hangingPunct="1">
              <a:defRPr/>
            </a:pPr>
            <a:r>
              <a:rPr lang="th-TH"/>
              <a:t>การจัดลำดับความสำคัญของความเสี่ยง ปัจจัยเสี่ยง สามารถพิจารณาจากมิติของโอกาส และผลกระทบจากสูงมายังต่ำ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9C04669-69C7-46E1-BC16-0999F9E47B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4000"/>
              <a:t>แนวปฏิบัติที่ดีในการนำระบบบริหารความเสี่ยงมาใช้ในกระบวนการบริหารการศึกษา(ต่อ)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5A3EDEC-FCAD-4F15-8F90-4D748C5AC6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 algn="thaiDist" eaLnBrk="1" hangingPunct="1">
              <a:defRPr/>
            </a:pPr>
            <a:r>
              <a:rPr lang="th-TH"/>
              <a:t>มาตรการหรือแผนการจัดการความเสี่ยงเพิ่มเติม สามารถใช้แนวคิดของ </a:t>
            </a:r>
            <a:r>
              <a:rPr lang="en-US"/>
              <a:t>4T</a:t>
            </a:r>
            <a:r>
              <a:rPr lang="th-TH"/>
              <a:t> มาใช้ประกอบการ</a:t>
            </a:r>
          </a:p>
          <a:p>
            <a:pPr lvl="1" algn="thaiDist" eaLnBrk="1" hangingPunct="1">
              <a:defRPr/>
            </a:pPr>
            <a:r>
              <a:rPr lang="en-US" sz="2400"/>
              <a:t>Take		=	</a:t>
            </a:r>
            <a:r>
              <a:rPr lang="th-TH"/>
              <a:t>ยอมรับ</a:t>
            </a:r>
            <a:endParaRPr lang="en-US"/>
          </a:p>
          <a:p>
            <a:pPr lvl="1" algn="thaiDist" eaLnBrk="1" hangingPunct="1">
              <a:defRPr/>
            </a:pPr>
            <a:r>
              <a:rPr lang="en-US" sz="2400"/>
              <a:t>Treat</a:t>
            </a:r>
            <a:r>
              <a:rPr lang="th-TH" sz="2400"/>
              <a:t>	</a:t>
            </a:r>
            <a:r>
              <a:rPr lang="en-US" sz="2400"/>
              <a:t>	=	</a:t>
            </a:r>
            <a:r>
              <a:rPr lang="th-TH"/>
              <a:t>ลดหรือควบคุม</a:t>
            </a:r>
            <a:endParaRPr lang="en-US"/>
          </a:p>
          <a:p>
            <a:pPr lvl="1" algn="thaiDist" eaLnBrk="1" hangingPunct="1">
              <a:defRPr/>
            </a:pPr>
            <a:r>
              <a:rPr lang="en-US" sz="2400"/>
              <a:t>Transfer	=	</a:t>
            </a:r>
            <a:r>
              <a:rPr lang="th-TH"/>
              <a:t>โอนหรือกระจาย</a:t>
            </a:r>
            <a:endParaRPr lang="en-US"/>
          </a:p>
          <a:p>
            <a:pPr lvl="1" algn="thaiDist" eaLnBrk="1" hangingPunct="1">
              <a:defRPr/>
            </a:pPr>
            <a:r>
              <a:rPr lang="en-US" sz="2400"/>
              <a:t>Terminate	=	</a:t>
            </a:r>
            <a:r>
              <a:rPr lang="th-TH"/>
              <a:t>หยุดหรือหลีกเลี่ยง</a:t>
            </a:r>
          </a:p>
          <a:p>
            <a:pPr algn="thaiDist" eaLnBrk="1" hangingPunct="1">
              <a:defRPr/>
            </a:pPr>
            <a:r>
              <a:rPr lang="th-TH"/>
              <a:t>สามารถบูรณาการความเสี่ยงและระบบการควบคุมภายใน เพื่อใช้ประโยชน์ในการควบคุม หรือลดโอกาสของความสูญเสียทั้งในแง่โอกาสและผลกระทบ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4C2A887-6064-4E1B-A021-BD6A2BCEC7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4000"/>
              <a:t>ความสัมพันธ์ของการควบคุมภายใน การบริหารความเสี่ยง และการตรวจสอบภายใน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B4D171C9-774E-4CEE-BC3D-CC2E046301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 algn="thaiDist" eaLnBrk="1" hangingPunct="1">
              <a:lnSpc>
                <a:spcPct val="90000"/>
              </a:lnSpc>
              <a:defRPr/>
            </a:pPr>
            <a:r>
              <a:rPr lang="th-TH"/>
              <a:t>การควบคุมภายใน คือ กระบวนการปฏิบัติงานที่ฝ่ายบริหารและบุคลากรของหน่วยงานจัดให้มีขึ้น เพื่อให้สามารถมั่นใจได้อย่างสมเหตุสมผลว่า หากได้มีการปฏิบัติตามกระบนการเหล่านี้แล้ว หน่วยงานจะสามารถบรรลุวัตถุประสงค์ได้</a:t>
            </a:r>
          </a:p>
          <a:p>
            <a:pPr algn="thaiDist" eaLnBrk="1" hangingPunct="1">
              <a:lnSpc>
                <a:spcPct val="90000"/>
              </a:lnSpc>
              <a:defRPr/>
            </a:pPr>
            <a:r>
              <a:rPr lang="th-TH"/>
              <a:t>การบริหารความเสี่ยง คือ กระบวนการที่ปฏิบัติโดยคณะกรรมการบริหาร ผู้บริหาร และบุคลากรทุกคนในหน่วยงาน เพื่อช่วยในการกำหนดกลยุทธ์และดำเนินงาน โดยกระบวนการบริหารความเสี่ยง ได้รับการออกแบบเพื่อให้สามารถบ่งชี้เหตุการณ์ที่อาจเกิดขึ้น และมีผลกระทบต่อหน่วยงาน และสามารถจัดการความเสี่ยงให้อยู่ในระดับที่หน่วยงานยอมรับได้ เพื่อได้รับความมั่นใจอย่างสมเหตุสมผล ในการบรรลุวัตถุประสงค์ที่หน่วยงานกำหนดไว้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58E4A4EC-694E-4BDC-9F4F-9505DD4D59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4000"/>
              <a:t>ความสัมพันธ์ของการควบคุมภายใน การบริหารความเสี่ยง และการตรวจสอบภายใน (ต่อ)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A715B24-7172-4AF2-ABE5-7CE4904791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 algn="thaiDist" eaLnBrk="1" hangingPunct="1">
              <a:defRPr/>
            </a:pPr>
            <a:r>
              <a:rPr lang="th-TH"/>
              <a:t>การตรวจสอบภายใน คือ กระบวนการตรวจสอบที่ทำให้มั่นใจว่า หน่วยงานมีการควบคุมภายในที่เหมาะสม และการควบคุมที่ได้กำหนดไว้ได้นำไปปฏิบัติอย่างสม่ำเสมอ ตลอดจนมีการนำระบบการบริหารความเสี่ยงมาปรับใช้อย่างเหมาะสม ตลอดจนช่วยถ่วงดุลอำนาจไม่ให้มีการใช้อำนาจไปในทางที่ผิด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87CF5E43-120B-4663-A42F-1B7E3D0320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ประโยชน์จากการบริหารความเสี่ยง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C60664F8-D06C-4DA9-AD23-EAB9AE757B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/>
              <a:t>เป็นการสร้างฐานข้อมูลความรู้ที่มีประโยชน์ต่อการบริหารและการปฏิบัติงานในหน่วยงาน </a:t>
            </a:r>
          </a:p>
          <a:p>
            <a:pPr algn="thaiDist" eaLnBrk="1" hangingPunct="1">
              <a:defRPr/>
            </a:pPr>
            <a:r>
              <a:rPr lang="th-TH"/>
              <a:t>ช่วยสะท้อนให้เห็นภาพรวมของความเสี่ยงต่างๆ ที่สำคัญได้ทั้งหมด</a:t>
            </a:r>
          </a:p>
          <a:p>
            <a:pPr algn="thaiDist" eaLnBrk="1" hangingPunct="1">
              <a:defRPr/>
            </a:pPr>
            <a:r>
              <a:rPr lang="th-TH"/>
              <a:t>เป็นเครื่องมือสำคัญในการบริหารงาน </a:t>
            </a:r>
          </a:p>
          <a:p>
            <a:pPr algn="thaiDist" eaLnBrk="1" hangingPunct="1">
              <a:defRPr/>
            </a:pPr>
            <a:r>
              <a:rPr lang="th-TH"/>
              <a:t>ช่วยให้การพัฒนาหน่วยงานเป็นไปในทิศทางเดียวกัน </a:t>
            </a:r>
          </a:p>
          <a:p>
            <a:pPr algn="thaiDist" eaLnBrk="1" hangingPunct="1">
              <a:defRPr/>
            </a:pPr>
            <a:r>
              <a:rPr lang="th-TH"/>
              <a:t>ช่วยให้การพัฒนาการบริหารและจัดสรรทรัพยากรเป็นไปอย่างมีประสิทธิภาพและประสิทธิผล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8BFDF99-8E67-49DF-A169-B22DE52A13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4000"/>
              <a:t>มหาวิทยาลัยเทคโนโลยีราชมงคลธัญบุรี ได้กำหนดแนวทางการบริหารความเสี่ยงไว้ ดังนี้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D0BCFBB-A25E-45AF-84E8-D4BAA32600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/>
              <a:t>โครงสร้างการบริหารความเสี่ยง</a:t>
            </a:r>
          </a:p>
          <a:p>
            <a:pPr algn="thaiDist" eaLnBrk="1" hangingPunct="1">
              <a:defRPr/>
            </a:pPr>
            <a:r>
              <a:rPr lang="th-TH"/>
              <a:t>นโยบาย วัตถุประสงค์การบริหารความเสี่ยง</a:t>
            </a:r>
          </a:p>
          <a:p>
            <a:pPr algn="thaiDist" eaLnBrk="1" hangingPunct="1">
              <a:defRPr/>
            </a:pPr>
            <a:r>
              <a:rPr lang="th-TH"/>
              <a:t>กระบวนการบริหารความเสี่ยงและการจัดทำแผนบริหารความเสี่ยง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37C452C-9918-4F48-A0A2-EDFAADF6E4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หลักและความจำเป็นในการบริหารความเสี่ยง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675D898-53A9-4ACD-9A20-7E4313350C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400675"/>
          </a:xfrm>
        </p:spPr>
        <p:txBody>
          <a:bodyPr/>
          <a:lstStyle/>
          <a:p>
            <a:pPr algn="thaiDist" eaLnBrk="1" hangingPunct="1">
              <a:defRPr/>
            </a:pPr>
            <a:r>
              <a:rPr lang="th-TH" sz="2800"/>
              <a:t>ระเบียบสำนักนายกรัฐมนตรีว่าด้วยการบริหารจัดการบ้านเมืองและสังคมที่ดี พ.ศ.</a:t>
            </a:r>
            <a:r>
              <a:rPr lang="en-US" sz="2000"/>
              <a:t>2542</a:t>
            </a:r>
            <a:r>
              <a:rPr lang="en-US" sz="2800"/>
              <a:t> </a:t>
            </a:r>
            <a:r>
              <a:rPr lang="th-TH" sz="2800"/>
              <a:t> ข้อ </a:t>
            </a:r>
            <a:r>
              <a:rPr lang="en-US" sz="2000"/>
              <a:t>7.5 </a:t>
            </a:r>
            <a:r>
              <a:rPr lang="th-TH" sz="2800"/>
              <a:t>กำหนดให้ใช้มาตรการเพื่อส่งเสริมและกำกับให้หน่วยงานของรัฐทุกแห่งกำหนดแผนการสร้างความโปร่งใสและป้องกันการทุจริตประพฤติมิชอบในระบบราชการและรายงานผลการดำเนินการในรอบปีต่อคณะรัฐมนตรี</a:t>
            </a:r>
          </a:p>
          <a:p>
            <a:pPr algn="thaiDist" eaLnBrk="1" hangingPunct="1">
              <a:defRPr/>
            </a:pPr>
            <a:r>
              <a:rPr lang="th-TH" sz="2800"/>
              <a:t>ระเบียบคณะกรรมการตรวจเงินแผ่นดิน ว่าด้วยการกำหนดมาตรฐานการควบคุมภายใน พ.ศ.</a:t>
            </a:r>
            <a:r>
              <a:rPr lang="en-US" sz="2000"/>
              <a:t>2544 </a:t>
            </a:r>
            <a:r>
              <a:rPr lang="th-TH" sz="2800"/>
              <a:t>ประกาศในราชกิจจานุเบกษา เมื่อวันที่ </a:t>
            </a:r>
            <a:r>
              <a:rPr lang="en-US" sz="2000"/>
              <a:t>26</a:t>
            </a:r>
            <a:r>
              <a:rPr lang="en-US" sz="2800"/>
              <a:t> </a:t>
            </a:r>
            <a:r>
              <a:rPr lang="th-TH" sz="2800"/>
              <a:t>ตุลาคม </a:t>
            </a:r>
            <a:r>
              <a:rPr lang="en-US" sz="2000"/>
              <a:t>2544</a:t>
            </a:r>
            <a:r>
              <a:rPr lang="en-US" sz="2800"/>
              <a:t> </a:t>
            </a:r>
            <a:r>
              <a:rPr lang="th-TH" sz="2800"/>
              <a:t>กำหนดให้หน่วยงานภาครัฐ นำมาตรฐานการควบคุมภายในที่กำหนดโดยคณะกรรมการตรวจเงินแผ่นดินไปใช้เป็นแนวทางจัดวางระบบการควบคุมภายในให้เกิดประสิทธิผล และประสิทธิภาพให้แล้วเสร็จภายในหนึ่งปี และรายงานความคืบหน้าทุก </a:t>
            </a:r>
            <a:r>
              <a:rPr lang="en-US" sz="2000"/>
              <a:t>2</a:t>
            </a:r>
            <a:r>
              <a:rPr lang="en-US" sz="2800"/>
              <a:t> </a:t>
            </a:r>
            <a:r>
              <a:rPr lang="th-TH" sz="2800"/>
              <a:t>เดือนหลังจากนั้น ให้ส่งรายงานการควบคุมภายในให้คณะกรรมการตรวจเงินแผ่นดินและผู้เกี่ยวข้องทุกปี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85204203-C527-454A-983B-C303DD4322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โครงสร้างการบริหารความเสี่ยง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8879E50-0835-401A-B2B9-68BAFB2FAF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 algn="thaiDist" eaLnBrk="1" hangingPunct="1">
              <a:buFont typeface="Wingdings" panose="05000000000000000000" pitchFamily="2" charset="2"/>
              <a:buNone/>
              <a:defRPr/>
            </a:pPr>
            <a:r>
              <a:rPr lang="th-TH" dirty="0"/>
              <a:t>		มหาวิทยาลัย กำหนดโครงสร้างการบริหารความเสี่ยงเป็น </a:t>
            </a:r>
            <a:r>
              <a:rPr lang="en-US" sz="2400" dirty="0"/>
              <a:t>2</a:t>
            </a:r>
            <a:r>
              <a:rPr lang="en-US" dirty="0"/>
              <a:t> </a:t>
            </a:r>
            <a:r>
              <a:rPr lang="th-TH" dirty="0"/>
              <a:t>ระดับ ดังนี้</a:t>
            </a:r>
          </a:p>
          <a:p>
            <a:pPr algn="thaiDist" eaLnBrk="1" hangingPunct="1">
              <a:defRPr/>
            </a:pPr>
            <a:r>
              <a:rPr lang="th-TH" dirty="0"/>
              <a:t>ระดับมหาวิทยาลัย รับผิดชอบโดยคณะกรรมการบริหารความเสี่ยงมหาวิทยาลัย ประกอบด้วย รองอธิการบดี ที่ได้รับมอบหมาย เจ้าหน้าที่ระดับอาวุโสที่ได้รับมอบหมาย</a:t>
            </a:r>
          </a:p>
          <a:p>
            <a:pPr algn="thaiDist" eaLnBrk="1" hangingPunct="1">
              <a:defRPr/>
            </a:pPr>
            <a:r>
              <a:rPr lang="th-TH" dirty="0"/>
              <a:t>ระดับคณะ/วิทยาลัย/สำนัก/สถาบัน/กอง รับผิดชอบโดยคณะกรรมการบริหารความเสี่ยงของคณะ/วิทยาลัย/สำนัก/สถาบัน/กอง ประกอบด้วย คณบดีหรือผู้อำนวยการ ผู้แทนสาขาวิชาหรือผู้แทนของฝ่ายต่างๆ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EC0ECCBB-2485-40F1-92E1-7ABCB28698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4000" dirty="0"/>
              <a:t>หน้าที่และความรับผิดชอบของ</a:t>
            </a:r>
            <a:br>
              <a:rPr lang="th-TH" sz="4000" dirty="0"/>
            </a:br>
            <a:r>
              <a:rPr lang="th-TH" sz="4000" dirty="0"/>
              <a:t>คณะกรรมการบริหารความเสี่ยง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FC0399DE-EE9F-4658-A91F-9B6B1BF326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/>
              <a:t>จัดนโยบายการบริหารความเสี่ยงระดับมหาวิทยาลัยฯ</a:t>
            </a:r>
          </a:p>
          <a:p>
            <a:pPr algn="thaiDist" eaLnBrk="1" hangingPunct="1">
              <a:defRPr/>
            </a:pPr>
            <a:r>
              <a:rPr lang="th-TH"/>
              <a:t>กำหนดแนวทางการดำเนินงานบริหารความเสี่ยง</a:t>
            </a:r>
          </a:p>
          <a:p>
            <a:pPr algn="thaiDist" eaLnBrk="1" hangingPunct="1">
              <a:defRPr/>
            </a:pPr>
            <a:r>
              <a:rPr lang="th-TH"/>
              <a:t>รวบรวม</a:t>
            </a:r>
            <a:r>
              <a:rPr lang="en-US"/>
              <a:t>/</a:t>
            </a:r>
            <a:r>
              <a:rPr lang="th-TH"/>
              <a:t>ระบุ</a:t>
            </a:r>
            <a:r>
              <a:rPr lang="en-US"/>
              <a:t>/</a:t>
            </a:r>
            <a:r>
              <a:rPr lang="th-TH"/>
              <a:t>วิเคราะห์และประเมินความเสี่ยง</a:t>
            </a:r>
          </a:p>
          <a:p>
            <a:pPr algn="thaiDist" eaLnBrk="1" hangingPunct="1">
              <a:defRPr/>
            </a:pPr>
            <a:r>
              <a:rPr lang="th-TH"/>
              <a:t>จัดทำแผนบริหารความเสี่ยง</a:t>
            </a:r>
          </a:p>
          <a:p>
            <a:pPr algn="thaiDist" eaLnBrk="1" hangingPunct="1">
              <a:defRPr/>
            </a:pPr>
            <a:r>
              <a:rPr lang="th-TH"/>
              <a:t>เสนอมาตรการจัดการความเสี่ยง</a:t>
            </a:r>
          </a:p>
          <a:p>
            <a:pPr algn="thaiDist" eaLnBrk="1" hangingPunct="1">
              <a:defRPr/>
            </a:pPr>
            <a:r>
              <a:rPr lang="th-TH"/>
              <a:t>รายงานผลการบริหารความเสี่ยงเสนอต่ออธิการบดี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B308E191-F259-403C-820C-2829B48F48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4000"/>
              <a:t>หน้าที่และความรับผิดชอบของคณะกรรมการบริหารความเสี่ยงระดับคณะ/วิทยาลัย/สำนัก/สถาบัน/กอง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D0DA6C76-3B78-4FCC-AEC7-79A4059080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/>
              <a:t>นำนโยบายการบริหารความเสี่ยงสู่การปฏิบัติ</a:t>
            </a:r>
          </a:p>
          <a:p>
            <a:pPr algn="thaiDist" eaLnBrk="1" hangingPunct="1">
              <a:defRPr/>
            </a:pPr>
            <a:r>
              <a:rPr lang="th-TH"/>
              <a:t>รวบรวม/ระบุ/วิเคราะห์และประเมินความเสี่ยง</a:t>
            </a:r>
          </a:p>
          <a:p>
            <a:pPr algn="thaiDist" eaLnBrk="1" hangingPunct="1">
              <a:defRPr/>
            </a:pPr>
            <a:r>
              <a:rPr lang="th-TH"/>
              <a:t>จัดทำแผนบริหารความเสี่ยง</a:t>
            </a:r>
          </a:p>
          <a:p>
            <a:pPr algn="thaiDist" eaLnBrk="1" hangingPunct="1">
              <a:defRPr/>
            </a:pPr>
            <a:r>
              <a:rPr lang="th-TH"/>
              <a:t>เสนอมาตรการจัดการความเสี่ยง</a:t>
            </a:r>
          </a:p>
          <a:p>
            <a:pPr algn="thaiDist" eaLnBrk="1" hangingPunct="1">
              <a:defRPr/>
            </a:pPr>
            <a:r>
              <a:rPr lang="th-TH"/>
              <a:t>รายงานผลการบริหารความเสี่ยงเสนอต่ออธิการบดี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54CDBBB6-914A-4C67-81BE-75B2F26E10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นโยบายการบริหารความเสี่ยง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A7F7C58E-D244-41CC-9D19-EFB743FA62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/>
              <a:t>ให้มีการบริหารความเสี่ยงทั่วทั้งองค์การแบบบูรณาการ โดยมีการจัดการอย่างเป็นระบบและต่อเนื่อง</a:t>
            </a:r>
          </a:p>
          <a:p>
            <a:pPr algn="thaiDist" eaLnBrk="1" hangingPunct="1">
              <a:defRPr/>
            </a:pPr>
            <a:r>
              <a:rPr lang="th-TH"/>
              <a:t>ให้มีการกำหนดกระบวนการบริหารความเสี่ยงที่เป็นมาตรฐานเดียวกันทั่วทั้งองค์การ</a:t>
            </a:r>
          </a:p>
          <a:p>
            <a:pPr algn="thaiDist" eaLnBrk="1" hangingPunct="1">
              <a:defRPr/>
            </a:pPr>
            <a:r>
              <a:rPr lang="th-TH"/>
              <a:t>ให้มีการติดตามประเมินผลการบริหารความเสี่ยงที่มีการทบทวนและปรับปรุงอย่างสม่ำเสมอ</a:t>
            </a:r>
          </a:p>
          <a:p>
            <a:pPr algn="thaiDist" eaLnBrk="1" hangingPunct="1">
              <a:defRPr/>
            </a:pPr>
            <a:r>
              <a:rPr lang="th-TH"/>
              <a:t>ให้มีการนำเทคโนโลยีสารสนเทศมาใช้เพื่อการจัดการที่ดี</a:t>
            </a:r>
          </a:p>
          <a:p>
            <a:pPr algn="thaiDist" eaLnBrk="1" hangingPunct="1">
              <a:defRPr/>
            </a:pPr>
            <a:r>
              <a:rPr lang="th-TH"/>
              <a:t>ให้การบริหารความเสี่ยงเป็นส่วนหนึ่งของการดำเนินงานตามปกติ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18A0245C-AB63-46BA-9815-A8FBE9D350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วัตถุประสงค์การบริหารความเสี่ยง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26B99D6-E07C-4404-A5C7-C2EDE58475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/>
              <a:t>เพื่อให้มหาวิทยาลัยฯ คณะ/วิทยาลัย/สำนัก/สถาบัน/กองสามารถลดมูลเหตุของโอกาสที่จะเกิดความเสียหาย และลดขนาดของความเสียหายที่จะเกิดขึ้นในอนาคตให้อยู่ในระดับความเสี่ยงที่ยอมรับได้ ควบคุมได้ และตรวจสอบได้</a:t>
            </a:r>
          </a:p>
          <a:p>
            <a:pPr algn="thaiDist" eaLnBrk="1" hangingPunct="1">
              <a:defRPr/>
            </a:pPr>
            <a:r>
              <a:rPr lang="th-TH"/>
              <a:t>เพื่อให้มหาวิทยาลัยฯ คณะ/วิทยาลัย/สำนัก/สถาบัน/กอง มีผลดำเนินงานบรรลุเป้าหมายตามยุทธศาสตร์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23C3AB13-EB52-4F24-8FCF-E7650B81B1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กระบวนการบริหารความเสี่ยง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D3D850AB-08BD-4978-A984-5EB28ABB9B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642350" cy="4924425"/>
          </a:xfrm>
        </p:spPr>
        <p:txBody>
          <a:bodyPr/>
          <a:lstStyle/>
          <a:p>
            <a:pPr algn="thaiDist" eaLnBrk="1" hangingPunct="1">
              <a:defRPr/>
            </a:pPr>
            <a:r>
              <a:rPr lang="th-TH"/>
              <a:t>เป็นกระบวนการที่ใช้ในการระบุ วิเคราะห์ ประเมินและจัดระดับความเสี่ยงที่มีผลกระทบต่อการบรรลุวัตถุประสงค์ของกระบวนการทำงานของมหาวิทยาลัยและหน่วยงาน</a:t>
            </a:r>
          </a:p>
          <a:p>
            <a:pPr algn="thaiDist" eaLnBrk="1" hangingPunct="1">
              <a:defRPr/>
            </a:pPr>
            <a:r>
              <a:rPr lang="th-TH"/>
              <a:t>รวมทั้งการบริหารและจัดการความเสี่ยง โดยกำหนดแนวทางการควบคุมเพื่อป้องกันหรือลดความเสี่ยงให้อยู่ในระดับที่ยอมรับได้ </a:t>
            </a:r>
          </a:p>
          <a:p>
            <a:pPr algn="thaiDist" eaLnBrk="1" hangingPunct="1">
              <a:defRPr/>
            </a:pPr>
            <a:r>
              <a:rPr lang="th-TH"/>
              <a:t>กระบวนการนี้จะสำเร็จได้ต้องมีการสื่อสารให้บุคลากรในหน่วยงานมีความรู้ ความใจในเรื่องการบริหารความเสี่ยงในทิศทางเดียวกัน</a:t>
            </a:r>
          </a:p>
          <a:p>
            <a:pPr algn="thaiDist" eaLnBrk="1" hangingPunct="1">
              <a:defRPr/>
            </a:pPr>
            <a:r>
              <a:rPr lang="th-TH"/>
              <a:t>ควรมีการจัดทำระบบสารสนเทศเพื่อใช้ในการวิเคราะห์ ประเมินความเสี่ยง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3C445B1E-5369-4E41-87D6-3D947A1E26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4000" dirty="0"/>
              <a:t>กระบวนการประเมินความเสี่ยงของมหาวิทยาลัย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C415D21C-2A70-44AB-871E-45C14BB16F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 dirty="0"/>
              <a:t>การกำหนดวัตถุประสงค์ </a:t>
            </a:r>
          </a:p>
          <a:p>
            <a:pPr algn="thaiDist" eaLnBrk="1" hangingPunct="1">
              <a:defRPr/>
            </a:pPr>
            <a:r>
              <a:rPr lang="th-TH" dirty="0"/>
              <a:t>การระบุความเสี่ยง</a:t>
            </a:r>
          </a:p>
          <a:p>
            <a:pPr algn="thaiDist" eaLnBrk="1" hangingPunct="1">
              <a:defRPr/>
            </a:pPr>
            <a:r>
              <a:rPr lang="th-TH" dirty="0"/>
              <a:t>การประเมินความเสี่ยง</a:t>
            </a:r>
          </a:p>
          <a:p>
            <a:pPr algn="thaiDist" eaLnBrk="1" hangingPunct="1">
              <a:defRPr/>
            </a:pPr>
            <a:r>
              <a:rPr lang="th-TH" dirty="0"/>
              <a:t>การประเมินมาตรการควบคุม</a:t>
            </a:r>
          </a:p>
          <a:p>
            <a:pPr algn="thaiDist" eaLnBrk="1" hangingPunct="1">
              <a:defRPr/>
            </a:pPr>
            <a:r>
              <a:rPr lang="th-TH" dirty="0"/>
              <a:t>การบริหารและการจัดการความเสี่ยง</a:t>
            </a:r>
          </a:p>
          <a:p>
            <a:pPr algn="thaiDist" eaLnBrk="1" hangingPunct="1">
              <a:defRPr/>
            </a:pPr>
            <a:r>
              <a:rPr lang="th-TH" dirty="0"/>
              <a:t>การติดตามผลและทบทวน</a:t>
            </a:r>
          </a:p>
          <a:p>
            <a:pPr algn="thaiDist" eaLnBrk="1" hangingPunct="1">
              <a:defRPr/>
            </a:pPr>
            <a:r>
              <a:rPr lang="th-TH" dirty="0"/>
              <a:t>การรายงาน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EACC162D-5A1E-4EAB-ADC5-C8D1DC68D1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การกำหนดวัตถุประสงค์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17430865-6B3A-4A7E-9E03-2D5BA89416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 algn="thaiDist" eaLnBrk="1" hangingPunct="1">
              <a:lnSpc>
                <a:spcPct val="90000"/>
              </a:lnSpc>
              <a:defRPr/>
            </a:pPr>
            <a:r>
              <a:rPr lang="th-TH"/>
              <a:t>วัตถุประสงค์ หมายถึง สิ่งที่องค์การต้องการทำให้เสร็จหรือผลลัพธ์ของการดำเนินการ</a:t>
            </a:r>
          </a:p>
          <a:p>
            <a:pPr algn="thaiDist" eaLnBrk="1" hangingPunct="1">
              <a:lnSpc>
                <a:spcPct val="90000"/>
              </a:lnSpc>
              <a:defRPr/>
            </a:pPr>
            <a:r>
              <a:rPr lang="th-TH"/>
              <a:t>เพื่อให้ทราบขอบเขตการดำเนินงานในแต่ละระดับ และสามารถวิเคราะห์ความเสี่ยงที่จะเกิดขึ้นได้ครบถ้วน การกำหนดวัตถุประสงค์จะต้องมีความสอดคล้องและเป็นไปในทิศทางเดียวกัน</a:t>
            </a:r>
          </a:p>
          <a:p>
            <a:pPr algn="thaiDist" eaLnBrk="1" hangingPunct="1">
              <a:lnSpc>
                <a:spcPct val="90000"/>
              </a:lnSpc>
              <a:defRPr/>
            </a:pPr>
            <a:r>
              <a:rPr lang="th-TH"/>
              <a:t>วัตถุประสงค์ที่กำหนดต้องชัดเจน วัดได้ ปฏิบัติได้ และสอดคล้องกับวิสัยทัศน์และพันธกิจ ในคู่มือการบริหารความเสี่ยงได้กำหนดวัตถุประสงค์เป็น </a:t>
            </a:r>
            <a:r>
              <a:rPr lang="en-US" sz="2000"/>
              <a:t>4 </a:t>
            </a:r>
            <a:r>
              <a:rPr lang="th-TH"/>
              <a:t>ระดับคือ วัตถุประสงค์ระดับกลยุทธ์ วัตถุประสงค์ในการปฏิบัติงาน วัตถุประสงค์ในการรายงาน และวัตถุประสงค์ในการปฏิบัติตามกฎระเบียบ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BABEC1BB-1D91-4748-9866-11BB52380E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การกำหนดวัตถุประสงค์ (ต่อ)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9418D1B1-201C-4C8B-892B-E9C33CD31F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 algn="thaiDist" eaLnBrk="1" hangingPunct="1">
              <a:defRPr/>
            </a:pPr>
            <a:r>
              <a:rPr lang="th-TH"/>
              <a:t>วัตถุประสงค์เป็นเงื่อนไขเบื้องต้นที่ทำให้สามรถระบุเหตุการณ์ โดยทุกเหตุการณ์ที่เป็นไปได้และสอดคล้องกับวัตถุประสงค์ถือเป็นความเสี่ยงทั้งหมด </a:t>
            </a:r>
          </a:p>
          <a:p>
            <a:pPr algn="thaiDist" eaLnBrk="1" hangingPunct="1">
              <a:defRPr/>
            </a:pPr>
            <a:r>
              <a:rPr lang="th-TH"/>
              <a:t>วัตถุประสงค์ต้องสอดคล้องกับความเสี่ยงที่ยอมรับได้ขององค์กร </a:t>
            </a:r>
            <a:r>
              <a:rPr lang="th-TH" sz="2400"/>
              <a:t>(</a:t>
            </a:r>
            <a:r>
              <a:rPr lang="en-US" sz="2400"/>
              <a:t>Risk Appetite)</a:t>
            </a:r>
            <a:r>
              <a:rPr lang="en-US"/>
              <a:t> </a:t>
            </a:r>
            <a:r>
              <a:rPr lang="th-TH"/>
              <a:t>เพื่อสร้าง </a:t>
            </a:r>
            <a:r>
              <a:rPr lang="en-US" sz="2400"/>
              <a:t>value </a:t>
            </a:r>
            <a:r>
              <a:rPr lang="th-TH"/>
              <a:t>ให้กับองค์กร โดยวัดระดับเป็นสูงมาก สูง ปานกลาง น้อย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571A1ABB-2590-45DE-8432-33F2B83D31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4000"/>
              <a:t>เทคนิคการกำหนดวัตถุประสงค์</a:t>
            </a:r>
            <a:br>
              <a:rPr lang="th-TH" sz="4000"/>
            </a:br>
            <a:r>
              <a:rPr lang="en-US" sz="4000"/>
              <a:t>SMART</a:t>
            </a:r>
            <a:endParaRPr lang="th-TH" sz="4000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7A10EF3B-4F96-4388-B606-105451ADA2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en-US" sz="2800"/>
              <a:t>S – Specific</a:t>
            </a:r>
            <a:r>
              <a:rPr lang="en-US"/>
              <a:t> </a:t>
            </a:r>
            <a:r>
              <a:rPr lang="th-TH"/>
              <a:t>วัตถุประสงค์ที่ดีต้องมีความเป็นไปได้และชัดเจน</a:t>
            </a:r>
          </a:p>
          <a:p>
            <a:pPr algn="thaiDist" eaLnBrk="1" hangingPunct="1">
              <a:defRPr/>
            </a:pPr>
            <a:r>
              <a:rPr lang="en-US" sz="2800"/>
              <a:t>M – Measurable</a:t>
            </a:r>
            <a:r>
              <a:rPr lang="en-US"/>
              <a:t> </a:t>
            </a:r>
            <a:r>
              <a:rPr lang="th-TH"/>
              <a:t>วัตถุประสงค์ต้องสามารถวัดผลได้</a:t>
            </a:r>
          </a:p>
          <a:p>
            <a:pPr algn="thaiDist" eaLnBrk="1" hangingPunct="1">
              <a:defRPr/>
            </a:pPr>
            <a:r>
              <a:rPr lang="en-US" sz="2800"/>
              <a:t>A – Attainable</a:t>
            </a:r>
            <a:r>
              <a:rPr lang="en-US"/>
              <a:t> </a:t>
            </a:r>
            <a:r>
              <a:rPr lang="th-TH"/>
              <a:t>วัตถุประสงค์ต้องสามารถบรรลุผลและมอบหมายได้</a:t>
            </a:r>
            <a:endParaRPr lang="en-US"/>
          </a:p>
          <a:p>
            <a:pPr algn="thaiDist" eaLnBrk="1" hangingPunct="1">
              <a:defRPr/>
            </a:pPr>
            <a:r>
              <a:rPr lang="en-US" sz="2800"/>
              <a:t>R – Reasonable</a:t>
            </a:r>
            <a:r>
              <a:rPr lang="en-US"/>
              <a:t> </a:t>
            </a:r>
            <a:r>
              <a:rPr lang="th-TH"/>
              <a:t>วัตถุประสงค์ต้องสามารถอธิบายได้ มีความสมเหตุสมผล และมีความเป็นจริง ปฏิบัติจริงได้</a:t>
            </a:r>
            <a:endParaRPr lang="en-US"/>
          </a:p>
          <a:p>
            <a:pPr algn="thaiDist" eaLnBrk="1" hangingPunct="1">
              <a:defRPr/>
            </a:pPr>
            <a:r>
              <a:rPr lang="en-US" sz="2800"/>
              <a:t>T</a:t>
            </a:r>
            <a:r>
              <a:rPr lang="th-TH" sz="2800"/>
              <a:t> </a:t>
            </a:r>
            <a:r>
              <a:rPr lang="en-US" sz="2800"/>
              <a:t>– Time Constrained</a:t>
            </a:r>
            <a:r>
              <a:rPr lang="en-US"/>
              <a:t> </a:t>
            </a:r>
            <a:r>
              <a:rPr lang="th-TH"/>
              <a:t>วัตถุประสงค์ต้องเหมาะสมกับช่วงเวลานั้น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A8862F8-AC54-4FAB-BABA-6E40D09FB7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หลักและความจำเป็นในการบริหารความเสี่ยง (ต่อ)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51203E0-5AFA-4D81-A7E6-FCC511C626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435975" cy="5184775"/>
          </a:xfrm>
        </p:spPr>
        <p:txBody>
          <a:bodyPr/>
          <a:lstStyle/>
          <a:p>
            <a:pPr algn="thaiDist" eaLnBrk="1" hangingPunct="1">
              <a:defRPr/>
            </a:pPr>
            <a:r>
              <a:rPr lang="th-TH"/>
              <a:t>คู่มือการประกันคุณภาพการศึกษาภายในสถานศึกษาระดับอุดมศึกษาของสำนักงานคณะกรรมการการอุดมศึกษา องค์ประกอบที่ </a:t>
            </a:r>
            <a:r>
              <a:rPr lang="en-US" sz="2400"/>
              <a:t>7</a:t>
            </a:r>
            <a:r>
              <a:rPr lang="en-US"/>
              <a:t> </a:t>
            </a:r>
            <a:r>
              <a:rPr lang="th-TH"/>
              <a:t>การบริหารและการจัดการ ตัวบ่งชี้ที่ </a:t>
            </a:r>
            <a:r>
              <a:rPr lang="en-US" sz="2400"/>
              <a:t>7.8</a:t>
            </a:r>
            <a:r>
              <a:rPr lang="en-US"/>
              <a:t> </a:t>
            </a:r>
            <a:r>
              <a:rPr lang="th-TH"/>
              <a:t>กำหนดให้สถาบันอุดมศึกษา  มีการนำระบบบริหารความเสี่ยงมาใช้ในกระบวนการบริหารการศึกษา       โดยกำหนดเป็นตัวบ่งชี้ที่ </a:t>
            </a:r>
            <a:r>
              <a:rPr lang="en-US" sz="2400"/>
              <a:t>7.8</a:t>
            </a:r>
            <a:endParaRPr lang="th-TH" sz="2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B81E47BA-72EF-4984-ACC1-FD7EAD6307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การระบุความเสี่ยง </a:t>
            </a:r>
            <a:r>
              <a:rPr lang="en-US" sz="3600"/>
              <a:t>(Identify Risks)</a:t>
            </a:r>
            <a:endParaRPr lang="th-TH" sz="3600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A893940C-8825-4416-8946-A616291EE6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/>
              <a:t>หน่วยงานต้องมีความเข้าใจกับความหมายของความเสี่ยงและปัจจัยเสี่ยงให้ชัดเจน</a:t>
            </a:r>
          </a:p>
          <a:p>
            <a:pPr algn="thaiDist" eaLnBrk="1" hangingPunct="1">
              <a:defRPr/>
            </a:pPr>
            <a:r>
              <a:rPr lang="th-TH"/>
              <a:t>เพื่อทำให้การระบุความเสี่ยงของหน่วยงานนั้นมีความครบถ้วน ถูกต้องและสอดคล้องกับสภาพแวดล้อมในการปฏิบัติของแต่ละหน่วยงาน</a:t>
            </a:r>
          </a:p>
          <a:p>
            <a:pPr algn="thaiDist" eaLnBrk="1" hangingPunct="1">
              <a:defRPr/>
            </a:pPr>
            <a:r>
              <a:rPr lang="th-TH"/>
              <a:t>โดยที่ผลลัพธ์ที่ต้องการจากกระบวนการนี้คือ เพื่อให้ทราบถึงเหตุการณ์ที่เป็นความเสี่ยงที่อาจมีผลกระทบต่อการบรรลุผลสำเร็จตามวัตถุประสงค์ของหน่วยงาน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359D612C-956F-470A-A965-7C19E200F1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การระบุความเสี่ยงหน่วยงานจะต้องคำนึงถึง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D5666DC3-EBF0-4FDD-9D9A-1A9CFF9DCA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 algn="thaiDist" eaLnBrk="1" hangingPunct="1">
              <a:defRPr/>
            </a:pPr>
            <a:r>
              <a:rPr lang="th-TH" dirty="0"/>
              <a:t>ปัจจัยภายในหน่วยงาน คือ เหตุการณ์ความไม่แน่นอนที่มีผลต่อการประเมินและการดำเนินการในการกำหนดกลยุทธ์ และวัตถุประสงค์ขององค์กร กำหนดกิจกรรม และการระบุความเสี่ยงที่มีอิทธิพลต่อการออกแบบและการกำหนดหน้าที่ของกิจกรรม ในการควบคุมระบบข้อมูลข่าวสารและการสื่อสาร และกิจกรรมการติดตามดูแล</a:t>
            </a:r>
          </a:p>
          <a:p>
            <a:pPr algn="thaiDist" eaLnBrk="1" hangingPunct="1">
              <a:defRPr/>
            </a:pPr>
            <a:r>
              <a:rPr lang="th-TH" dirty="0"/>
              <a:t>ปัจจัยภายนอกหน่วยงาน เช่น สภาพแวดล้อมทางธรรมชาติ การเมือง สังคม สาธารณูปโภคขั้นพื้นฐาน ฯลฯ</a:t>
            </a:r>
          </a:p>
          <a:p>
            <a:pPr algn="thaiDist" eaLnBrk="1" hangingPunct="1">
              <a:defRPr/>
            </a:pPr>
            <a:r>
              <a:rPr lang="th-TH" dirty="0"/>
              <a:t>ทั้งนี้หน่วยงานจะต้องมีการบันทึกความเสี่ยงและปัจจัยเสี่ยงในแบบประเมินความเสี่ยง </a:t>
            </a:r>
            <a:r>
              <a:rPr lang="en-US" sz="2400" dirty="0"/>
              <a:t>…-ERM1</a:t>
            </a:r>
            <a:endParaRPr lang="th-TH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FAB96A2-E256-43EB-883B-B68BD45698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การประเมินความเสี่ยง </a:t>
            </a:r>
            <a:r>
              <a:rPr lang="en-US" sz="3600"/>
              <a:t>(Risk Evaluation)</a:t>
            </a:r>
            <a:endParaRPr lang="th-TH" sz="3600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D6E367DF-D4E4-4D2F-8BF2-DCDD108381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/>
              <a:t>เป็นการนำความเสี่ยงและปัจจัยเสี่ยงแต่ละปัจจัยที่ระบุไว้มาประเมินโอกาส </a:t>
            </a:r>
            <a:r>
              <a:rPr lang="en-US"/>
              <a:t>(Likelihood) </a:t>
            </a:r>
            <a:r>
              <a:rPr lang="th-TH"/>
              <a:t>ที่จะเกิดเหตุการณ์ความเสี่ยงต่างๆ </a:t>
            </a:r>
          </a:p>
          <a:p>
            <a:pPr algn="thaiDist" eaLnBrk="1" hangingPunct="1">
              <a:defRPr/>
            </a:pPr>
            <a:r>
              <a:rPr lang="th-TH"/>
              <a:t>ประเมินระดับความรุนแรงหรือมูลค่าความเสียหาย </a:t>
            </a:r>
            <a:r>
              <a:rPr lang="en-US"/>
              <a:t>(Impact) </a:t>
            </a:r>
            <a:r>
              <a:rPr lang="th-TH"/>
              <a:t>จากความเสี่ยง </a:t>
            </a:r>
          </a:p>
          <a:p>
            <a:pPr algn="thaiDist" eaLnBrk="1" hangingPunct="1">
              <a:defRPr/>
            </a:pPr>
            <a:r>
              <a:rPr lang="th-TH"/>
              <a:t>เพื่อให้เห็นถึงระดับของความเสี่ยงที่แตกต่างกัน ทำให้สามารถกำหนดการควบคุมความเสี่ยงได้อย่างเหมาะสม </a:t>
            </a:r>
          </a:p>
          <a:p>
            <a:pPr algn="thaiDist" eaLnBrk="1" hangingPunct="1">
              <a:defRPr/>
            </a:pPr>
            <a:r>
              <a:rPr lang="th-TH"/>
              <a:t>ช่วยให้หน่วยงานสามารถวางแผนและจัดสรรทรัพยากรได้อย่างถูกต้องภายใต้งบประมาณ กำลังคน หรือเวลาที่มีจำกัด</a:t>
            </a:r>
          </a:p>
          <a:p>
            <a:pPr algn="thaiDist" eaLnBrk="1" hangingPunct="1">
              <a:buFont typeface="Wingdings" panose="05000000000000000000" pitchFamily="2" charset="2"/>
              <a:buNone/>
              <a:defRPr/>
            </a:pPr>
            <a:endParaRPr lang="th-TH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8196D761-BBF1-4F5E-90AD-252B6BBF83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การประเมินความเสี่ยงประกอบด้วย </a:t>
            </a:r>
            <a:r>
              <a:rPr lang="en-US" sz="3200"/>
              <a:t>4</a:t>
            </a:r>
            <a:r>
              <a:rPr lang="en-US"/>
              <a:t> </a:t>
            </a:r>
            <a:r>
              <a:rPr lang="th-TH"/>
              <a:t>ขั้นตอน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C9E19DFB-AED5-4C67-9B52-EFBF3FE4B9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781550"/>
          </a:xfrm>
        </p:spPr>
        <p:txBody>
          <a:bodyPr/>
          <a:lstStyle/>
          <a:p>
            <a:pPr algn="thaiDist" eaLnBrk="1" hangingPunct="1">
              <a:buFont typeface="Wingdings" panose="05000000000000000000" pitchFamily="2" charset="2"/>
              <a:buNone/>
              <a:defRPr/>
            </a:pPr>
            <a:r>
              <a:rPr lang="th-TH"/>
              <a:t>ขั้นตอนที่ </a:t>
            </a:r>
            <a:r>
              <a:rPr lang="en-US" sz="2400"/>
              <a:t>1</a:t>
            </a:r>
            <a:r>
              <a:rPr lang="en-US"/>
              <a:t> </a:t>
            </a:r>
            <a:r>
              <a:rPr lang="th-TH"/>
              <a:t>กำหนดเกณฑ์การประเมินโอกาส</a:t>
            </a:r>
            <a:endParaRPr lang="en-US"/>
          </a:p>
          <a:p>
            <a:pPr algn="thaiDist" eaLnBrk="1" hangingPunct="1">
              <a:defRPr/>
            </a:pPr>
            <a:r>
              <a:rPr lang="th-TH"/>
              <a:t>เป็นการกำหนดเกณฑ์ที่จะใช้ในการประเมินความเสี่ยง ได้แก่ ระดับโอกาสที่จะเกิดความเสี่ยง ระดับความรุนแรงหรือมูลค่าของผลกระทบ และระดับความเสี่ยง</a:t>
            </a:r>
          </a:p>
          <a:p>
            <a:pPr algn="thaiDist" eaLnBrk="1" hangingPunct="1">
              <a:defRPr/>
            </a:pPr>
            <a:r>
              <a:rPr lang="th-TH"/>
              <a:t>เกณฑ์การประเมินสามารถเป็นทั้งเชิงปริมาณและคุณภาพโดยขึ้นกับข้อมูล สภาพแวดล้อมของหน่วยงาน และดุลยพินิจของหน่วยงาน </a:t>
            </a:r>
          </a:p>
          <a:p>
            <a:pPr algn="thaiDist" eaLnBrk="1" hangingPunct="1">
              <a:defRPr/>
            </a:pPr>
            <a:r>
              <a:rPr lang="th-TH"/>
              <a:t>เกณฑ์การประเมินมาตรฐานมหาวิทยาลัยฯ กำหนดให้ทุกหน่วยงานกำหนดเกณฑ์มาตรฐานเป็น </a:t>
            </a:r>
            <a:r>
              <a:rPr lang="en-US" sz="2400"/>
              <a:t>5</a:t>
            </a:r>
            <a:r>
              <a:rPr lang="th-TH" sz="2400"/>
              <a:t> </a:t>
            </a:r>
            <a:r>
              <a:rPr lang="th-TH"/>
              <a:t>ระดับ คือ สูงมาก สูง ปานกลาง น้อย น้อยมาก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3AB7CCF5-12C9-4980-9760-EC2509EB1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4000"/>
              <a:t>ตัวอย่างการกำหนดเกณฑ์มาตรฐานของระดับโอกาสที่จะเกิดความเสี่ยง </a:t>
            </a:r>
            <a:r>
              <a:rPr lang="en-US" sz="3200"/>
              <a:t>(Likelihood)</a:t>
            </a:r>
            <a:endParaRPr lang="th-TH" sz="3200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21F6D6F6-44BF-4AE8-A065-8958588230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45259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h-TH" sz="2800"/>
              <a:t>ความเสี่ยงเรื่อง การที่นักศึกษาที่ผ่านการคัดเลือกในระบบโควตาสละสิทธิ์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h-TH" sz="2800" i="1" u="sng"/>
              <a:t>เชิงปริมาณ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h-TH"/>
          </a:p>
        </p:txBody>
      </p:sp>
      <p:graphicFrame>
        <p:nvGraphicFramePr>
          <p:cNvPr id="40001" name="Group 65">
            <a:extLst>
              <a:ext uri="{FF2B5EF4-FFF2-40B4-BE49-F238E27FC236}">
                <a16:creationId xmlns:a16="http://schemas.microsoft.com/office/drawing/2014/main" id="{30746397-D0C9-4C0D-ADD4-0DD1C70125E1}"/>
              </a:ext>
            </a:extLst>
          </p:cNvPr>
          <p:cNvGraphicFramePr>
            <a:graphicFrameLocks noGrp="1"/>
          </p:cNvGraphicFramePr>
          <p:nvPr/>
        </p:nvGraphicFramePr>
        <p:xfrm>
          <a:off x="611188" y="2349500"/>
          <a:ext cx="7921625" cy="4381499"/>
        </p:xfrm>
        <a:graphic>
          <a:graphicData uri="http://schemas.openxmlformats.org/drawingml/2006/table">
            <a:tbl>
              <a:tblPr/>
              <a:tblGrid>
                <a:gridCol w="865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4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ระดับ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โอกาสที่จะเกิดความเสี่ยง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เกณฑ์มาตรฐาน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19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1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ngsana New" pitchFamily="18" charset="-34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น้อยมาก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น้อยกว่าร้อยละ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1 </a:t>
                      </a: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ของนักศึกษาที่ผ่านการคัดเลือก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30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2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ngsana New" pitchFamily="18" charset="-34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น้อย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มากกว่าหรือเท่ากับร้อยละ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2 </a:t>
                      </a: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ของนักศึกษาที่ผ่านการคัดเลือก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30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3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ngsana New" pitchFamily="18" charset="-34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ปานกลาง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มากกว่าหรือเท่ากับร้อยละ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3 </a:t>
                      </a: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ของนักศึกษาที่ผ่านการคัดเลือก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30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4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ngsana New" pitchFamily="18" charset="-34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สูง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มากกว่าหรือเท่ากับร้อยละ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4 </a:t>
                      </a: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ของนักศึกษาที่ผ่านการคัดเลือก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30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5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ngsana New" pitchFamily="18" charset="-34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สูงมาก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มากกว่าหรือเท่ากับร้อยละ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5 </a:t>
                      </a: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ของนักศึกษาที่ผ่านการคัดเลือก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17700A3E-C000-4144-BBC6-350005AE26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4000"/>
              <a:t>ตัวอย่างการกำหนดเกณฑ์มาตรฐานของระดับโอกาสที่จะเกิดความเสี่ยง </a:t>
            </a:r>
            <a:r>
              <a:rPr lang="en-US" sz="3200"/>
              <a:t>(Likelihood)</a:t>
            </a:r>
            <a:endParaRPr lang="th-TH" sz="3200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A59D4E7-67C6-4C0E-91C8-EDA91EDB5C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45259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h-TH" sz="2800"/>
              <a:t>ความเสี่ยงเรื่อง ไม่มีผู้สมัครเข้ารับการคัดเลือกบุคคลเพื่อเข้ารับราชการ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h-TH" sz="2800" i="1" u="sng"/>
              <a:t>เชิงคุณภาพ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h-TH"/>
          </a:p>
        </p:txBody>
      </p:sp>
      <p:graphicFrame>
        <p:nvGraphicFramePr>
          <p:cNvPr id="42022" name="Group 38">
            <a:extLst>
              <a:ext uri="{FF2B5EF4-FFF2-40B4-BE49-F238E27FC236}">
                <a16:creationId xmlns:a16="http://schemas.microsoft.com/office/drawing/2014/main" id="{8C6B4884-7C22-48E1-B5C6-209FF918B112}"/>
              </a:ext>
            </a:extLst>
          </p:cNvPr>
          <p:cNvGraphicFramePr>
            <a:graphicFrameLocks noGrp="1"/>
          </p:cNvGraphicFramePr>
          <p:nvPr/>
        </p:nvGraphicFramePr>
        <p:xfrm>
          <a:off x="611188" y="2349500"/>
          <a:ext cx="7921625" cy="3625850"/>
        </p:xfrm>
        <a:graphic>
          <a:graphicData uri="http://schemas.openxmlformats.org/drawingml/2006/table">
            <a:tbl>
              <a:tblPr/>
              <a:tblGrid>
                <a:gridCol w="865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4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ระดับ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โอกาสที่จะเกิดความเสี่ยง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เกณฑ์มาตรฐาน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1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น้อยมาก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มีโอกาสเกิดบ้างในบางกรณี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2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น้อย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มีโอกาสเกิดแต่นานๆ ครั้ง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3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ปานกลาง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มีโอกาสเกิดบางครั้ง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4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สูง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มีโอกาสเกิดค่อนข้างสูงหรือบ่อยๆ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5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สูงมาก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มีโอกาสเกิดเกือบทุกครั้ง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589191AB-E6A3-4505-905B-22D05E2A38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4000"/>
              <a:t>ขั้นตอนที่ </a:t>
            </a:r>
            <a:r>
              <a:rPr lang="en-US" sz="3200"/>
              <a:t>2 </a:t>
            </a:r>
            <a:r>
              <a:rPr lang="th-TH" sz="4000"/>
              <a:t>การประเมินโอกาสและผลกระทบของความเสี่ยง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65CF49B2-E716-4CD9-A2C0-30F88899D0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/>
              <a:t>เป็นการนำความเสี่ยงและปัจจัยเสี่ยงแต่ละปัจจัยที่ระบุไว้มาประเมินโอกาส </a:t>
            </a:r>
            <a:r>
              <a:rPr lang="en-US"/>
              <a:t>(Likelihood) </a:t>
            </a:r>
            <a:r>
              <a:rPr lang="th-TH"/>
              <a:t>ที่จะเกิดเหตุการณ์ความเสี่ยงต่างๆ </a:t>
            </a:r>
          </a:p>
          <a:p>
            <a:pPr algn="thaiDist" eaLnBrk="1" hangingPunct="1">
              <a:defRPr/>
            </a:pPr>
            <a:r>
              <a:rPr lang="th-TH"/>
              <a:t>ประเมินระดับความรุนแรงหรือมูลค่าความเสียหาย </a:t>
            </a:r>
            <a:r>
              <a:rPr lang="en-US"/>
              <a:t>(Impact) </a:t>
            </a:r>
            <a:r>
              <a:rPr lang="th-TH"/>
              <a:t>จากความเสี่ยงเพื่อให้เห็นถึงระดับของความเสี่ยงที่แตกต่างกัน</a:t>
            </a:r>
          </a:p>
          <a:p>
            <a:pPr algn="thaiDist" eaLnBrk="1" hangingPunct="1">
              <a:defRPr/>
            </a:pPr>
            <a:r>
              <a:rPr lang="th-TH"/>
              <a:t>ทำให้สามารถกำหนดการควบคุมความเสี่ยงได้อย่างเหมาะสม</a:t>
            </a:r>
          </a:p>
          <a:p>
            <a:pPr algn="thaiDist" eaLnBrk="1" hangingPunct="1">
              <a:defRPr/>
            </a:pPr>
            <a:r>
              <a:rPr lang="th-TH"/>
              <a:t>ช่วยให้หน่วยงานสามารรถวางแผนและจัดสรรทรัพยากรได้อย่างถูกต้องภายใต้งบประมาณ กำลังคน หรือเวลาที่มีจำกัด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2BB14D8F-53C8-4486-9B3F-B455876A52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ขั้นตอนที่ </a:t>
            </a:r>
            <a:r>
              <a:rPr lang="en-US"/>
              <a:t>3 </a:t>
            </a:r>
            <a:r>
              <a:rPr lang="th-TH"/>
              <a:t>การวิเคราะห์ความเสี่ยง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FAC71EB7-3C77-4CF0-B908-DEDBE00235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 dirty="0"/>
              <a:t>ให้หน่วยงานนำระดับของโอกาสและผลกระทบของความเสี่ยงที่ได้ระบุไว้ในแบบประเมินความเสี่ยง </a:t>
            </a:r>
            <a:r>
              <a:rPr lang="en-US" sz="2400" dirty="0"/>
              <a:t>…-ERM1 </a:t>
            </a:r>
            <a:r>
              <a:rPr lang="th-TH" dirty="0"/>
              <a:t>มาใส่ในตารางจัดระดับความเสี่ยง โดยพิจารณาทีละความเสี่ยง นำผลที่ได้ไปใส่ในแบบฟอร์ม </a:t>
            </a:r>
            <a:endParaRPr lang="en-US" dirty="0"/>
          </a:p>
          <a:p>
            <a:pPr algn="thaiDist" eaLnBrk="1" hangingPunct="1">
              <a:buFont typeface="Wingdings" panose="05000000000000000000" pitchFamily="2" charset="2"/>
              <a:buNone/>
              <a:defRPr/>
            </a:pPr>
            <a:r>
              <a:rPr lang="en-US" sz="2400" dirty="0"/>
              <a:t>   …-ERM1</a:t>
            </a:r>
            <a:r>
              <a:rPr lang="th-TH" dirty="0"/>
              <a:t> ในช่องระดับความเสี่ยงว่าอยู่ในระดับใดใน </a:t>
            </a:r>
            <a:r>
              <a:rPr lang="en-US" sz="2400" dirty="0"/>
              <a:t>5</a:t>
            </a:r>
            <a:r>
              <a:rPr lang="en-US" dirty="0"/>
              <a:t> </a:t>
            </a:r>
            <a:r>
              <a:rPr lang="th-TH" dirty="0"/>
              <a:t>ระดับ คือ สูงมาก สูง ปานกลาง น้อย น้อยมาก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C1E74196-77A2-4790-9B61-DB8AAB43A3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ขั้นตอนที่ </a:t>
            </a:r>
            <a:r>
              <a:rPr lang="en-US"/>
              <a:t>4 </a:t>
            </a:r>
            <a:r>
              <a:rPr lang="th-TH"/>
              <a:t>การจัดลำดับความเสี่ยง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5C4EC2F5-A3F5-4659-9B67-DDB627929C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/>
              <a:t>เป็นการนำความเสี่ยงที่ได้จากการวิเคราะห์ระดับความเสี่ยง </a:t>
            </a:r>
            <a:r>
              <a:rPr lang="en-US"/>
              <a:t>(</a:t>
            </a:r>
            <a:r>
              <a:rPr lang="th-TH"/>
              <a:t>ขั้นตอนที่ </a:t>
            </a:r>
            <a:r>
              <a:rPr lang="en-US"/>
              <a:t>3</a:t>
            </a:r>
            <a:r>
              <a:rPr lang="th-TH"/>
              <a:t>) มาจัดลำดับความเสี่ยงโดยพิจารณาจากระดับความเสี่ยงที่อยู่ในระดับสูงมาก และ/หรือ สูง โดยพิจารณาจัดลำดับความเสี่ยงเรียงตามลำดับ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FD1653B7-0184-44EF-BF65-0D7B45A1C8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การประเมินมาตรการควบคุม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12CD4509-2FCC-4FCE-83CC-1EFD638CC9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/>
              <a:t>เป็นการประเมินกิจกรรม/การดำเนินงานของหน่วยงานที่เป็นเครื่องมือหรือกระบวนการควบคุมความเสี่ยงหรือปัจจัยเสี่ยงที่มีผลกระทบต่อการบรรลุวัตถุประสงค์ของหน่วยงาน</a:t>
            </a:r>
          </a:p>
          <a:p>
            <a:pPr algn="thaiDist" eaLnBrk="1" hangingPunct="1">
              <a:defRPr/>
            </a:pPr>
            <a:r>
              <a:rPr lang="th-TH"/>
              <a:t>หมายถึง กระบวนการ วิธีการปฏิบัติงานต่างๆ ที่จะทำให้มั่นใจได้ว่าผู้รับผิดชอบแต่ละกิจกรรมได้ดำเนินการสอดคล้องกับทิศทางที่ต้องการ </a:t>
            </a:r>
          </a:p>
          <a:p>
            <a:pPr algn="thaiDist" eaLnBrk="1" hangingPunct="1">
              <a:defRPr/>
            </a:pPr>
            <a:r>
              <a:rPr lang="th-TH"/>
              <a:t>สามารถช่วยป้องกันและชี้ให้เห็นความเสี่ยงที่มีผลกระทบต่อวัตถุประสงค์ได้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42A4022-2608-4FB8-A756-E7AF254D0A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4000"/>
              <a:t>ความหมายและคำจำกัดความของการบริหารความเสี่ยง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355C69B-5028-4E6E-8C9D-9AC7787600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 algn="thaiDist" eaLnBrk="1" hangingPunct="1">
              <a:buFont typeface="Wingdings" panose="05000000000000000000" pitchFamily="2" charset="2"/>
              <a:buNone/>
              <a:defRPr/>
            </a:pPr>
            <a:r>
              <a:rPr lang="th-TH"/>
              <a:t>“ความเสี่ยง” หมายถึง โอกาสที่จะเกิดความผิดพลาด ความเสียหาย   การรั่วไหล ความสูญเปล่า หรือเหตุการณ์ที่ไม่พึงประสงค์ที่ทำให้งานไม่ประสบความสำเร็จตามวัตถุประสงค์และเป้าหมายที่กำหนด</a:t>
            </a:r>
          </a:p>
          <a:p>
            <a:pPr algn="thaiDist" eaLnBrk="1" hangingPunct="1">
              <a:buFont typeface="Wingdings" panose="05000000000000000000" pitchFamily="2" charset="2"/>
              <a:buNone/>
              <a:defRPr/>
            </a:pPr>
            <a:endParaRPr lang="th-TH" sz="100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th-TH" b="1"/>
              <a:t>หรือ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th-TH" sz="1000" b="1"/>
          </a:p>
          <a:p>
            <a:pPr algn="thaiDist" eaLnBrk="1" hangingPunct="1">
              <a:buFont typeface="Wingdings" panose="05000000000000000000" pitchFamily="2" charset="2"/>
              <a:buNone/>
              <a:defRPr/>
            </a:pPr>
            <a:r>
              <a:rPr lang="th-TH"/>
              <a:t>“ความเสี่ยง” คือ ความไม่แน่นอนที่เกิดขึ้น และมีผลกระทบต่อการบรรลุเป้าหมายที่กำหนดไว้ ความเสี่ยงนี้จะถูกวัดด้วยผลกระทบที่ได้รับและความน่าจะเป็นของเหตุการณ์ที่มีโอกาสเกิดขึ้นได้ในอนาคต และอาจส่งผลลบที่ไม่ต้องการได้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B102446D-5D9C-4767-9BF4-9ED63270B9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4000"/>
              <a:t>มหาวิทยาลัยฯ ได้กำหนดประเภทของมาตรการควบคุมเป็น </a:t>
            </a:r>
            <a:r>
              <a:rPr lang="en-US" sz="3200"/>
              <a:t>4</a:t>
            </a:r>
            <a:r>
              <a:rPr lang="en-US" sz="4000"/>
              <a:t> </a:t>
            </a:r>
            <a:r>
              <a:rPr lang="th-TH" sz="4000"/>
              <a:t>ประเภท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9E155785-908D-4B80-98ED-EBC5A34D54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thaiDist" eaLnBrk="1" hangingPunct="1">
              <a:buFontTx/>
              <a:buAutoNum type="arabicPeriod"/>
              <a:defRPr/>
            </a:pPr>
            <a:r>
              <a:rPr lang="th-TH"/>
              <a:t>การควบคุมเพื่อการแก้ไข </a:t>
            </a:r>
            <a:r>
              <a:rPr lang="en-US" sz="2400"/>
              <a:t>(Corrective Control)</a:t>
            </a:r>
            <a:r>
              <a:rPr lang="en-US"/>
              <a:t> </a:t>
            </a:r>
            <a:r>
              <a:rPr lang="th-TH"/>
              <a:t>เป็นวิธีการควบคุมที่กำหนดขึ้นเพื่อแก้ไขข้อผิดพลาดที่เกิดขึ้นให้ถูกต้อง    การควบคุมที่มุ่งแก้ไขผลลัพธ์ที่ไม่พึงประสงค์ หรือบรรเทาผลกระทบให้ทุเลาลง หรือเพื่อหาวิธีการแก้ไขไม่ให้เกิดข้อผิดพลาดซ้ำอีกในอนาคต</a:t>
            </a:r>
          </a:p>
          <a:p>
            <a:pPr marL="609600" indent="-609600" algn="thaiDist" eaLnBrk="1" hangingPunct="1">
              <a:buFontTx/>
              <a:buAutoNum type="arabicPeriod"/>
              <a:defRPr/>
            </a:pPr>
            <a:r>
              <a:rPr lang="th-TH"/>
              <a:t>การควบคุมเพื่อให้ตรวจพบ </a:t>
            </a:r>
            <a:r>
              <a:rPr lang="en-US" sz="2400"/>
              <a:t>(Detective Control)</a:t>
            </a:r>
            <a:r>
              <a:rPr lang="en-US"/>
              <a:t> </a:t>
            </a:r>
            <a:r>
              <a:rPr lang="th-TH"/>
              <a:t>เป็นวิธีการควบคุมที่กำหนดขึ้นเพื่อค้นพบข้อผิดพลาดที่เกิดขึ้นแล้ว </a:t>
            </a:r>
          </a:p>
          <a:p>
            <a:pPr marL="609600" indent="-609600" eaLnBrk="1" hangingPunct="1">
              <a:buFontTx/>
              <a:buNone/>
              <a:defRPr/>
            </a:pPr>
            <a:endParaRPr lang="th-TH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660FD6ED-FB81-419F-8C0D-8AF686B7A9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4000"/>
              <a:t>มหาวิทยาลัยฯ ได้กำหนดประเภทของมาตรการควบคุมเป็น </a:t>
            </a:r>
            <a:r>
              <a:rPr lang="en-US" sz="3200"/>
              <a:t>4</a:t>
            </a:r>
            <a:r>
              <a:rPr lang="en-US" sz="4000"/>
              <a:t> </a:t>
            </a:r>
            <a:r>
              <a:rPr lang="th-TH" sz="4000"/>
              <a:t>ประเภท (ต่อ)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AA098FCC-4CBC-4426-AD45-910C3022A2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thaiDist" eaLnBrk="1" hangingPunct="1">
              <a:buFontTx/>
              <a:buNone/>
              <a:defRPr/>
            </a:pPr>
            <a:r>
              <a:rPr lang="en-US"/>
              <a:t>3. </a:t>
            </a:r>
            <a:r>
              <a:rPr lang="th-TH"/>
              <a:t>การควบคุมเพื่อการป้องกัน </a:t>
            </a:r>
            <a:r>
              <a:rPr lang="en-US"/>
              <a:t>(Preventive Control)</a:t>
            </a:r>
            <a:r>
              <a:rPr lang="th-TH"/>
              <a:t> เป็นวิธีการควบคุมที่กำหนดขึ้นเพื่อป้องกันไม่ให้เกิดความเสี่ยงและข้อผิดพลาดตั้งแต่แรก </a:t>
            </a:r>
          </a:p>
          <a:p>
            <a:pPr marL="609600" indent="-609600" algn="thaiDist" eaLnBrk="1" hangingPunct="1">
              <a:buFontTx/>
              <a:buNone/>
              <a:defRPr/>
            </a:pPr>
            <a:r>
              <a:rPr lang="en-US"/>
              <a:t>4. </a:t>
            </a:r>
            <a:r>
              <a:rPr lang="th-TH"/>
              <a:t>การควบคุมโดยการชี้แนะ </a:t>
            </a:r>
            <a:r>
              <a:rPr lang="en-US"/>
              <a:t>(Directive Control) </a:t>
            </a:r>
            <a:r>
              <a:rPr lang="th-TH"/>
              <a:t>  เป็นวิธีการควบคุมที่ส่งเสริมหรือกระตุ้นให้เกิดความสำเร็จตามวัตถุประสงค์ที่ต้องการ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AA87D9D5-00D3-4335-9B4F-4A7FE079F5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4000"/>
              <a:t>การประเมินมาตรการควบคุมหน่วยงานต้องดำเนินการตามขั้นตอนต่อไปนี้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ABD94D47-72A4-40CF-8110-08AF549E1F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1. </a:t>
            </a:r>
            <a:r>
              <a:rPr lang="th-TH"/>
              <a:t>พิจารณาวิธีการควบคุมที่ควรจะมีตามวิธีการควบคุมดังกล่าวข้างต้น ในแต่ละปัจจัยเสี่ยง</a:t>
            </a:r>
          </a:p>
          <a:p>
            <a:pPr algn="thaiDist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2. </a:t>
            </a:r>
            <a:r>
              <a:rPr lang="th-TH"/>
              <a:t>พิจารณาวิธีการควบคุมที่ควรจะมีตามข้อ </a:t>
            </a:r>
            <a:r>
              <a:rPr lang="en-US"/>
              <a:t>1 </a:t>
            </a:r>
            <a:r>
              <a:rPr lang="th-TH"/>
              <a:t>ว่าในปัจจุบันมีแล้วหรือไม่</a:t>
            </a:r>
          </a:p>
          <a:p>
            <a:pPr algn="thaiDist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3. </a:t>
            </a:r>
            <a:r>
              <a:rPr lang="th-TH"/>
              <a:t>พิจารณาผลจากขั้นตอนที่ </a:t>
            </a:r>
            <a:r>
              <a:rPr lang="en-US"/>
              <a:t>2 </a:t>
            </a:r>
            <a:r>
              <a:rPr lang="th-TH"/>
              <a:t>หากพบว่า ปัจจุบันมีการควบคุมอยู่แล้วให้ประเมินว่า การควบคุมนั้นได้ผลตามความต้องการอยู่หรือไม่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5A2E7D89-7F0A-4004-ACFD-E31B9D7406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การบริหารและจัดการความเสี่ยง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35779695-2008-40C9-B2D3-CFD9D99890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pPr algn="thaiDist" eaLnBrk="1" hangingPunct="1">
              <a:defRPr/>
            </a:pPr>
            <a:r>
              <a:rPr lang="th-TH"/>
              <a:t>เป็นการนำผลการประเมินมาตรการควบคุมในแต่ละปัจจัยเสี่ยงที่ยังไม่มีมาตรการควบคุมหรือที่มีอยู่แล้วแต่ยังไม่เพียงพอ มาวางแผนจัดการความเสี่ยง</a:t>
            </a:r>
          </a:p>
          <a:p>
            <a:pPr algn="thaiDist" eaLnBrk="1" hangingPunct="1">
              <a:defRPr/>
            </a:pPr>
            <a:r>
              <a:rPr lang="th-TH"/>
              <a:t>โดยพิจารณาทางเลือกในการจัดการความเสี่ยง ซึ่งทางเลือกในการจัดการความเสี่ยงมีหลายวิธี</a:t>
            </a:r>
          </a:p>
          <a:p>
            <a:pPr algn="thaiDist" eaLnBrk="1" hangingPunct="1">
              <a:defRPr/>
            </a:pPr>
            <a:r>
              <a:rPr lang="th-TH"/>
              <a:t>สามารถปรับเปลี่ยนหรือนำมาผสมผสานให้เหมาะสมกับสถานการณ์ได้ </a:t>
            </a:r>
          </a:p>
          <a:p>
            <a:pPr algn="thaiDist" eaLnBrk="1" hangingPunct="1">
              <a:defRPr/>
            </a:pPr>
            <a:r>
              <a:rPr lang="th-TH"/>
              <a:t>วิธีการจัดการกับความเสี่ยงของแต่ละหน่วยงานอาจมีความแตกต่างกันขึ้นอยู่กับสภาพแวดล้อมของหน่วยงาน ทั้งนี้ขึ้นอยู่กับดุลยพินิจของผู้รับผิดชอบ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DD63F3D7-AB62-4B2E-97EA-6C00FF40DA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ทางเลือกในการจัดการความเสี่ยง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47C04A58-CB79-4C93-9EE2-9B8AFD3D73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/>
              <a:t>การยอมรับความเสี่ยง </a:t>
            </a:r>
            <a:r>
              <a:rPr lang="en-US" sz="2400"/>
              <a:t>(Risk Acceptance</a:t>
            </a:r>
            <a:r>
              <a:rPr lang="en-US"/>
              <a:t>) </a:t>
            </a:r>
            <a:r>
              <a:rPr lang="th-TH"/>
              <a:t>เป็นการตกลงที่จะยอมับความเสี่ยงที่เกิดขึ้น เนื่องจากไม่คุ้มค่าในการจัดการหรือป้องกันความเสี่ยง ซึ่งหากเลือกใช้วิธีนี้หน่วยงานควรจะต้องมีการติดตามเฝ้าระวังความเสี่ยงในเรื่องนั้นๆ อย่างสม่ำเสมอ</a:t>
            </a:r>
          </a:p>
          <a:p>
            <a:pPr algn="thaiDist" eaLnBrk="1" hangingPunct="1">
              <a:defRPr/>
            </a:pPr>
            <a:r>
              <a:rPr lang="th-TH"/>
              <a:t>การลด</a:t>
            </a:r>
            <a:r>
              <a:rPr lang="en-US"/>
              <a:t>/</a:t>
            </a:r>
            <a:r>
              <a:rPr lang="th-TH"/>
              <a:t>การควบคุมความเสี่ยง </a:t>
            </a:r>
            <a:r>
              <a:rPr lang="en-US" sz="2400"/>
              <a:t>(Risk Reduction</a:t>
            </a:r>
            <a:r>
              <a:rPr lang="en-US"/>
              <a:t>) </a:t>
            </a:r>
            <a:r>
              <a:rPr lang="th-TH"/>
              <a:t>เป็นการปรับปรุงระบบการทำงานหรือการออกแบบวิธีการทำงานใหม่ เพื่อลดโอกาสที่จะความเสียหายหรือลดผลกระทบที่อาจเกิดขึ้นจากความเสี่ยงให้อยู่ในระดับที่หน่วยงานยอมรับได้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6C25DFB7-0623-41FB-9D05-3A18856718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ทางเลือกในการจัดการความเสี่ยง (ต่อ)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5A5E25E1-1C69-44B5-AB3F-4AF9E45F46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/>
              <a:t>การกระจายความเสี่ยง หรือการโอนความเสี่ยง </a:t>
            </a:r>
            <a:r>
              <a:rPr lang="en-US"/>
              <a:t>           (Risk Sharing) </a:t>
            </a:r>
            <a:r>
              <a:rPr lang="th-TH"/>
              <a:t>เป็นการกระจายหรือถ่ายโอนความเสี่ยงให้หน่วยงานอื่นช่วยแบ่งความรับผิดชอบไป</a:t>
            </a:r>
          </a:p>
          <a:p>
            <a:pPr algn="thaiDist" eaLnBrk="1" hangingPunct="1">
              <a:defRPr/>
            </a:pPr>
            <a:r>
              <a:rPr lang="th-TH"/>
              <a:t>การหลีกเลี่ยงความเสี่ยง </a:t>
            </a:r>
            <a:r>
              <a:rPr lang="en-US"/>
              <a:t>(Risk Avoidance) </a:t>
            </a:r>
            <a:r>
              <a:rPr lang="th-TH"/>
              <a:t>เป็นการจัดการความเสี่ยงที่อยู่ในระดับที่สูงมาก และหน่วยงานไม่อาจยอมรับความเสี่ยงได้ จึงต้องตัดสินใจยกเลิกโครงการ/กิจกรรมต่างๆ ที่จะก่อให้เกิดความเสี่ยงนั้น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DA15A5C3-3F94-4903-B407-EB9335C3E5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ทางเลือกเพื่อจัดการกับความเสี่ยงอย่างเป็นระบบ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67D56DD1-F288-421F-8444-90C6FA4F04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 dirty="0"/>
              <a:t>พิจารณาว่าจะยอมรับความเสี่ยงหรือจะกำหนดกิจกรรมการควบคุมเพื่อลดความเสี่ยงให้อยู่ในระดับยอมรับได้</a:t>
            </a:r>
          </a:p>
          <a:p>
            <a:pPr algn="thaiDist" eaLnBrk="1" hangingPunct="1">
              <a:defRPr/>
            </a:pPr>
            <a:r>
              <a:rPr lang="th-TH" dirty="0"/>
              <a:t>พิจารณาเปรียบเทียบค่าใช้จ่ายหรือต้นทุน </a:t>
            </a:r>
            <a:r>
              <a:rPr lang="en-US" sz="2400" dirty="0"/>
              <a:t>(Cost)</a:t>
            </a:r>
            <a:r>
              <a:rPr lang="en-US" dirty="0"/>
              <a:t> </a:t>
            </a:r>
            <a:r>
              <a:rPr lang="th-TH" dirty="0"/>
              <a:t>ในการจัดกิจกรรมควบคุมและประโยชน์ที่คาดว่าจะได้รับจากกิจกรรมควบคุม </a:t>
            </a:r>
            <a:r>
              <a:rPr lang="en-US" sz="2400" dirty="0"/>
              <a:t>(Benefit)</a:t>
            </a:r>
            <a:r>
              <a:rPr lang="en-US" dirty="0"/>
              <a:t> </a:t>
            </a:r>
            <a:r>
              <a:rPr lang="th-TH" dirty="0"/>
              <a:t>ว่ามีความคุ้มค่าหรือไม่</a:t>
            </a:r>
          </a:p>
          <a:p>
            <a:pPr algn="thaiDist" eaLnBrk="1" hangingPunct="1">
              <a:defRPr/>
            </a:pPr>
            <a:r>
              <a:rPr lang="th-TH" dirty="0"/>
              <a:t>นำกิจกรรมควบคุมเพื่อลดความเสี่ยงมากมากำหนดวิธีการควบคุมในแผนบริหารความเสี่ยง</a:t>
            </a:r>
            <a:r>
              <a:rPr lang="en-US" dirty="0"/>
              <a:t> …</a:t>
            </a:r>
            <a:r>
              <a:rPr lang="en-US" sz="2400" dirty="0"/>
              <a:t>-ERM2</a:t>
            </a:r>
            <a:endParaRPr lang="th-TH" sz="24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452E1354-CFCF-4F05-8A8B-CAF0B8A734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การติดตามผลและทบทวน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6307D861-4E56-4110-8AE2-3824A92511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35975" cy="4530725"/>
          </a:xfrm>
        </p:spPr>
        <p:txBody>
          <a:bodyPr/>
          <a:lstStyle/>
          <a:p>
            <a:pPr algn="thaiDist" eaLnBrk="1" hangingPunct="1">
              <a:defRPr/>
            </a:pPr>
            <a:r>
              <a:rPr lang="th-TH" dirty="0"/>
              <a:t>เป็นการติดตามผลการดำเนินงานหลักจากที่ได้นำแผนบริหารความเสี่ยง </a:t>
            </a:r>
            <a:r>
              <a:rPr lang="en-US" dirty="0"/>
              <a:t>…-ERM2</a:t>
            </a:r>
            <a:r>
              <a:rPr lang="th-TH" dirty="0"/>
              <a:t> สู่การปฏิบัติแล้ว</a:t>
            </a:r>
          </a:p>
          <a:p>
            <a:pPr algn="thaiDist" eaLnBrk="1" hangingPunct="1">
              <a:defRPr/>
            </a:pPr>
            <a:r>
              <a:rPr lang="th-TH" dirty="0"/>
              <a:t>เพื่อให้มั่นใจว่า แผนการบริหารความเสี่ยงนั้นมีประสิทธิภาพ</a:t>
            </a:r>
          </a:p>
          <a:p>
            <a:pPr algn="thaiDist" eaLnBrk="1" hangingPunct="1">
              <a:defRPr/>
            </a:pPr>
            <a:r>
              <a:rPr lang="th-TH" dirty="0"/>
              <a:t>ทั้งสาเหตุของความเสี่ยงที่มีผลต่อความสำเร็จ ความรุนแรงของผลกระทบ วิธีการบริหารจัดการความเสี่ยง รวมถึงค่าใช้จ่ายในการควบคุมและความเหมาะสมกับสถานการณ์ต่างๆ ที่มีการเปลี่ยนแปลงไป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2A52D079-B8DE-4431-95EF-6157EDFA64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วัตถุประสงค์ของการติดตามผล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EE05E527-3297-4429-8CAD-BF008FD002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/>
              <a:t>ประเมินคุณภาพและความเหมาะสมของวิธีการจัดการความเสี่ยง รวมทั้งติดตามผลการจัดการความเสี่ยงที่ได้มีการดำเนินการไปแล้ว   ว่าบรรลุผลตามวัตถุประสงค์ของการบริหารความเสี่ยงหรือไม่</a:t>
            </a:r>
          </a:p>
          <a:p>
            <a:pPr algn="thaiDist" eaLnBrk="1" hangingPunct="1">
              <a:defRPr/>
            </a:pPr>
            <a:r>
              <a:rPr lang="th-TH"/>
              <a:t>ตรวจสอบความคืบหน้าของมาตรการควบคุมที่มีการทำเพิ่มเติมว่าแล้วเสร็จตามกำหนดหรือไม่ สามารถลดโอกาสหรือผลกระทบของความเสี่ยงให้อยู่ในระดับที่ยอมรับได้หรือไม่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0AB20D18-BD9E-47C0-86EC-79B8A62BF7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การติดตามผลและทบทวน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0D6ADAD4-6FA5-49B6-81F8-88595D0F61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329237"/>
          </a:xfrm>
        </p:spPr>
        <p:txBody>
          <a:bodyPr/>
          <a:lstStyle/>
          <a:p>
            <a:pPr algn="thaiDist" eaLnBrk="1" hangingPunct="1">
              <a:lnSpc>
                <a:spcPct val="90000"/>
              </a:lnSpc>
              <a:defRPr/>
            </a:pPr>
            <a:r>
              <a:rPr lang="th-TH" dirty="0"/>
              <a:t>หน่วยงานต้องมีการกำหนดความถี่ในการติดตามผล ซึ่งอาจจะเป็นทุก </a:t>
            </a:r>
            <a:r>
              <a:rPr lang="en-US" sz="2400" dirty="0"/>
              <a:t>3</a:t>
            </a:r>
            <a:r>
              <a:rPr lang="en-US" dirty="0"/>
              <a:t> </a:t>
            </a:r>
            <a:r>
              <a:rPr lang="th-TH" dirty="0"/>
              <a:t>เดือน หรือ </a:t>
            </a:r>
            <a:r>
              <a:rPr lang="en-US" sz="2400" dirty="0"/>
              <a:t>6</a:t>
            </a:r>
            <a:r>
              <a:rPr lang="en-US" dirty="0"/>
              <a:t> </a:t>
            </a:r>
            <a:r>
              <a:rPr lang="th-TH" dirty="0"/>
              <a:t>เดือน หรือ </a:t>
            </a:r>
            <a:r>
              <a:rPr lang="en-US" sz="2400" dirty="0"/>
              <a:t>9</a:t>
            </a:r>
            <a:r>
              <a:rPr lang="en-US" dirty="0"/>
              <a:t> </a:t>
            </a:r>
            <a:r>
              <a:rPr lang="th-TH" dirty="0"/>
              <a:t>เดือน </a:t>
            </a:r>
          </a:p>
          <a:p>
            <a:pPr algn="thaiDist" eaLnBrk="1" hangingPunct="1">
              <a:lnSpc>
                <a:spcPct val="90000"/>
              </a:lnSpc>
              <a:defRPr/>
            </a:pPr>
            <a:r>
              <a:rPr lang="th-TH" dirty="0"/>
              <a:t>หลังจากมีการติดตามผลแล้ว ควรมีการนำผลการติดตามรายงานให้ฝ่ายบริหารทราบตามแบบรายงานผลการติดตามการบริหารความเสี่ยง </a:t>
            </a:r>
            <a:endParaRPr lang="en-US" dirty="0"/>
          </a:p>
          <a:p>
            <a:pPr algn="thaiDi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400" dirty="0"/>
              <a:t>   …-ERM3</a:t>
            </a:r>
            <a:r>
              <a:rPr lang="en-US" dirty="0"/>
              <a:t> </a:t>
            </a:r>
            <a:r>
              <a:rPr lang="th-TH" dirty="0"/>
              <a:t>และ </a:t>
            </a:r>
            <a:r>
              <a:rPr lang="en-US" sz="2400" dirty="0"/>
              <a:t>4 </a:t>
            </a:r>
            <a:endParaRPr lang="th-TH" sz="2400" dirty="0"/>
          </a:p>
          <a:p>
            <a:pPr algn="thaiDist" eaLnBrk="1" hangingPunct="1">
              <a:lnSpc>
                <a:spcPct val="90000"/>
              </a:lnSpc>
              <a:defRPr/>
            </a:pPr>
            <a:r>
              <a:rPr lang="th-TH" dirty="0"/>
              <a:t>พร้อมทั้งสรุปวิธีการบริหารจัดการความเสี่ยงว่า วิธีการใดควรมีการปรับเปลี่ยนวิธีการจัดการความเสี่ยงอย่างไร</a:t>
            </a:r>
          </a:p>
          <a:p>
            <a:pPr algn="thaiDist" eaLnBrk="1" hangingPunct="1">
              <a:lnSpc>
                <a:spcPct val="90000"/>
              </a:lnSpc>
              <a:defRPr/>
            </a:pPr>
            <a:r>
              <a:rPr lang="th-TH" dirty="0"/>
              <a:t>การทบทวนคือ การทบทวนประสิทธิภาพของการบริหารความเสี่ยงทุกขั้นตอน เพื่อพัฒนาระบบให้มีความทันสมัยและเหมาะสมกับการปฏิบัติงานจริงๆ ซึ่งการทบทวนการบริหารความเสี่ยงนั้น หน่วยงานควรมีการทบทวนเป็นประจำทุกปี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F489E63-8508-434F-BFC8-B621B32F70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4000"/>
              <a:t>ความหมายและคำจำกัดความของการบริหารความเสี่ยง</a:t>
            </a:r>
            <a:br>
              <a:rPr lang="th-TH" sz="4000"/>
            </a:br>
            <a:r>
              <a:rPr lang="th-TH" sz="4000"/>
              <a:t>(ต่อ)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639B1BA-B716-45C2-9C56-060731F863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 algn="thaiDist" eaLnBrk="1" hangingPunct="1">
              <a:defRPr/>
            </a:pPr>
            <a:r>
              <a:rPr lang="th-TH"/>
              <a:t>“ความเสี่ยง” คือ สิ่งต่างๆ ที่ทำให้เราไม่บรรลุวัตถุประสงค์และยุทธศาสตร์ต่างๆ ของหน่วยงาน</a:t>
            </a:r>
          </a:p>
          <a:p>
            <a:pPr algn="thaiDist" eaLnBrk="1" hangingPunct="1">
              <a:defRPr/>
            </a:pPr>
            <a:r>
              <a:rPr lang="th-TH"/>
              <a:t>“ความไม่แน่นอน” หมายถึง ความเปลี่ยนแปลง ไม่คงที่หรือผลของเหตุการณ์และสิ่งต่างๆ ที่มีโอกาสเกิดขึ้นได้ทั้งที่เป็นไปตามความคาดหมายหรือนอกเหนือความคาดหมาย</a:t>
            </a:r>
          </a:p>
          <a:p>
            <a:pPr algn="thaiDist" eaLnBrk="1" hangingPunct="1">
              <a:defRPr/>
            </a:pPr>
            <a:r>
              <a:rPr lang="th-TH"/>
              <a:t>“ปัญหา” หมายถึง สิ่งที่เกิดขึ้นและมักจะส่งผลในทางลบ       เป็นอุปสรรคต่อเป้าหมาย การดำเนินงาน จำเป็นต้องมีการแก้ไข เพราะมิเช่นนั้นปัญหาดังกล่าวอาจก่อให้เกิดความเสียหายตามมา ปัญหาอาจมิได้เกิดจากสาเหตุของความเสี่ยงเสมอไป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9014C4E2-46C3-42AA-906E-2E45771B75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8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h-TH"/>
              <a:t>การรายงาน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E208AEE4-8CBA-4DE1-AB26-C79B31A2A6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 dirty="0"/>
              <a:t>เป็นกระบวนการที่หน่วยงานจะต้องรายงานผลการวิเคราะห์ ประเมินและบริหารจัดการความเสี่ยง</a:t>
            </a:r>
          </a:p>
          <a:p>
            <a:pPr algn="thaiDist" eaLnBrk="1" hangingPunct="1">
              <a:defRPr/>
            </a:pPr>
            <a:r>
              <a:rPr lang="th-TH" dirty="0"/>
              <a:t>มหาวิทยาลัย กำหนดให้มีการรายงานผลการบริหารความเสี่ยงของแต่ละหน่วยงาน แบ่งเป็น </a:t>
            </a:r>
            <a:r>
              <a:rPr lang="en-US" dirty="0"/>
              <a:t>2 </a:t>
            </a:r>
            <a:r>
              <a:rPr lang="th-TH" dirty="0"/>
              <a:t>ระดับคือ</a:t>
            </a:r>
          </a:p>
          <a:p>
            <a:pPr lvl="1" algn="thaiDist" eaLnBrk="1" hangingPunct="1">
              <a:defRPr/>
            </a:pPr>
            <a:r>
              <a:rPr lang="th-TH" dirty="0"/>
              <a:t>การรายงานผลโดยคณะกรรมการบริหารความเสี่ยงของหน่วยงาน</a:t>
            </a:r>
          </a:p>
          <a:p>
            <a:pPr lvl="1" algn="thaiDist" eaLnBrk="1" hangingPunct="1">
              <a:defRPr/>
            </a:pPr>
            <a:r>
              <a:rPr lang="th-TH" dirty="0"/>
              <a:t>การรายงานผลการบริหารความเสี่ยงภาพรวมของหน่วยงาน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EA3DE345-FFFD-4ED7-AB4E-6BE88D68D1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th-TH" sz="3600"/>
              <a:t>กำหนดการรายงานที่ต้องนำเสนอต่อผู้บริหารของมหาวิทยาลัยฯ</a:t>
            </a:r>
          </a:p>
        </p:txBody>
      </p:sp>
      <p:graphicFrame>
        <p:nvGraphicFramePr>
          <p:cNvPr id="59451" name="Group 59">
            <a:extLst>
              <a:ext uri="{FF2B5EF4-FFF2-40B4-BE49-F238E27FC236}">
                <a16:creationId xmlns:a16="http://schemas.microsoft.com/office/drawing/2014/main" id="{C0F0C44A-CED2-47C3-98E9-404EAEBEC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9750" y="836613"/>
          <a:ext cx="8353425" cy="6021387"/>
        </p:xfrm>
        <a:graphic>
          <a:graphicData uri="http://schemas.openxmlformats.org/drawingml/2006/table">
            <a:tbl>
              <a:tblPr/>
              <a:tblGrid>
                <a:gridCol w="3455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1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41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ชื่อรายงาน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รหัสรายงาน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กำหนดการรายงาน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27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แบบติดตามผลการบริหารความเสี่ยงโดยคณะกรรมการบริหารความเสี่ยยงของหน่วยงาน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…-ERM3</a:t>
                      </a:r>
                      <a:endParaRPr kumimoji="0" lang="th-TH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รอบที่</a:t>
                      </a:r>
                      <a:r>
                        <a:rPr kumimoji="0" 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1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 </a:t>
                      </a: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วันที่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10 </a:t>
                      </a: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มีนาคม ของทุกปี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รอบที่</a:t>
                      </a:r>
                      <a:r>
                        <a:rPr kumimoji="0" 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2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 </a:t>
                      </a: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วันที่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10 </a:t>
                      </a: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มิถุนายน ของทุกปี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7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แบบติดตามผลการบริหารความเสี่ยงของหน่วยงาน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…-ERM4</a:t>
                      </a:r>
                      <a:endParaRPr kumimoji="0" lang="th-TH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รอบที่</a:t>
                      </a:r>
                      <a:r>
                        <a:rPr kumimoji="0" 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1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 </a:t>
                      </a: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วันที่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31 </a:t>
                      </a: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มีนาคม ของทุกปี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รอบที่</a:t>
                      </a:r>
                      <a:r>
                        <a:rPr kumimoji="0" 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2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 </a:t>
                      </a: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วันที่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30 </a:t>
                      </a: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มิถุนายน ของทุกปี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8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แบบรายงานผลการบริหารความเสี่ยงโดยคณะกรรมการบริหารความเสี่ยงของหน่วยงาน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…-ERM5</a:t>
                      </a:r>
                      <a:endParaRPr kumimoji="0" lang="th-TH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วันที่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30 </a:t>
                      </a: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กันยายน ของทุกปี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30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แบบรายงานผลการบริหารความเสี่ยงของหน่วยงาน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…-ERM6</a:t>
                      </a:r>
                      <a:endParaRPr kumimoji="0" lang="th-TH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วันที่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31 </a:t>
                      </a:r>
                      <a:r>
                        <a:rPr kumimoji="0" 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ตุลาคม ของทุกปี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E8ABF8A5-8E6D-414E-B254-371CBBB80F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เอกสารในการบริหารความเสี่ยง</a:t>
            </a:r>
          </a:p>
        </p:txBody>
      </p:sp>
      <p:graphicFrame>
        <p:nvGraphicFramePr>
          <p:cNvPr id="61493" name="Group 53">
            <a:extLst>
              <a:ext uri="{FF2B5EF4-FFF2-40B4-BE49-F238E27FC236}">
                <a16:creationId xmlns:a16="http://schemas.microsoft.com/office/drawing/2014/main" id="{C4D14A43-3B50-4C08-B3BF-C150DF8CBFE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124450"/>
        </p:xfrm>
        <a:graphic>
          <a:graphicData uri="http://schemas.openxmlformats.org/drawingml/2006/table">
            <a:tbl>
              <a:tblPr/>
              <a:tblGrid>
                <a:gridCol w="6778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7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ชื่อเอกสาร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รหัสเอกสาร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4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แบบประเมินความเสี่ยง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…-ERM1</a:t>
                      </a:r>
                      <a:endParaRPr kumimoji="0" lang="th-TH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ngsana New" pitchFamily="18" charset="-34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แผนบริหารความเสี่ยง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…-ERM2</a:t>
                      </a:r>
                      <a:endParaRPr kumimoji="0" lang="th-TH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ngsana New" pitchFamily="18" charset="-34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4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แบบติดตามผลการบริหารความเสี่ยงโดย คณะกรรมการบริหารความเสี่ยงของหน่วยงาน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…-ERM3</a:t>
                      </a:r>
                      <a:endParaRPr kumimoji="0" lang="th-TH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ngsana New" pitchFamily="18" charset="-34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7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แบบติดตามผลการบริหารความเสี่ยงของหน่วยงาน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…-ERM4</a:t>
                      </a:r>
                      <a:endParaRPr kumimoji="0" lang="th-TH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ngsana New" pitchFamily="18" charset="-34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44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แบบรายงานผลการบริหารความเสี่ยงโดย คณะกรรมการบริหารความเสี่ยงของหน่วยงาน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…-ERM5</a:t>
                      </a:r>
                      <a:endParaRPr kumimoji="0" lang="th-TH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ngsana New" pitchFamily="18" charset="-34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7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แบบรายงานผลการบริหารความเสี่ยงของหน่วยงาน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ngsana New" pitchFamily="18" charset="-34"/>
                        </a:rPr>
                        <a:t>…-ERM6</a:t>
                      </a:r>
                      <a:endParaRPr kumimoji="0" lang="th-TH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ngsana New" pitchFamily="18" charset="-34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348E882C-C5BF-4270-B318-FF478B5BD1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เอกสารที่หน่วยงานจะต้องดำเนินการจัดทำ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4211E7A5-DD63-4836-B5F4-1D5E34BA07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13787" cy="4530725"/>
          </a:xfrm>
        </p:spPr>
        <p:txBody>
          <a:bodyPr/>
          <a:lstStyle/>
          <a:p>
            <a:pPr marL="609600" indent="-609600" algn="thaiDist" eaLnBrk="1" hangingPunct="1">
              <a:defRPr/>
            </a:pPr>
            <a:r>
              <a:rPr lang="th-TH" dirty="0"/>
              <a:t>ส่งผ่านมายังสำนักพัฒนาคุณภาพการศึกษา เพื่อรวบรวมและสรุปผลภายในวันที่ </a:t>
            </a:r>
            <a:r>
              <a:rPr lang="en-US" sz="2400" dirty="0"/>
              <a:t>31 </a:t>
            </a:r>
            <a:r>
              <a:rPr lang="th-TH" dirty="0"/>
              <a:t>ตุลาคมของทุกปี ประกอบด้วย</a:t>
            </a:r>
          </a:p>
          <a:p>
            <a:pPr marL="990600" lvl="1" indent="-533400" algn="thaiDist" eaLnBrk="1" hangingPunct="1">
              <a:buFontTx/>
              <a:buAutoNum type="arabicPeriod"/>
              <a:defRPr/>
            </a:pPr>
            <a:r>
              <a:rPr lang="th-TH" dirty="0"/>
              <a:t>สำเนาแบบประเมินความเสี่ยง </a:t>
            </a:r>
            <a:r>
              <a:rPr lang="en-US" sz="2400" dirty="0"/>
              <a:t>(…-ERM1)</a:t>
            </a:r>
            <a:r>
              <a:rPr lang="en-US" dirty="0"/>
              <a:t> </a:t>
            </a:r>
            <a:r>
              <a:rPr lang="th-TH" dirty="0"/>
              <a:t>ของปีปัจจุบันและของปีถัดไป</a:t>
            </a:r>
          </a:p>
          <a:p>
            <a:pPr marL="990600" lvl="1" indent="-533400" algn="thaiDist" eaLnBrk="1" hangingPunct="1">
              <a:buFontTx/>
              <a:buAutoNum type="arabicPeriod"/>
              <a:defRPr/>
            </a:pPr>
            <a:r>
              <a:rPr lang="th-TH" dirty="0"/>
              <a:t>สำเนาแผนบริหารความเสี่ยง </a:t>
            </a:r>
            <a:r>
              <a:rPr lang="en-US" sz="2400" dirty="0"/>
              <a:t>(…-ERM2)</a:t>
            </a:r>
            <a:r>
              <a:rPr lang="th-TH" dirty="0"/>
              <a:t> ของปีปัจจุบันและของปีถัดไป</a:t>
            </a:r>
          </a:p>
          <a:p>
            <a:pPr marL="990600" lvl="1" indent="-533400" algn="thaiDist" eaLnBrk="1" hangingPunct="1">
              <a:buFontTx/>
              <a:buAutoNum type="arabicPeriod"/>
              <a:defRPr/>
            </a:pPr>
            <a:r>
              <a:rPr lang="th-TH" dirty="0"/>
              <a:t>ต้นฉบับแบบติดตามผลการบริหารความเสี่ยงของหน่วยงาน </a:t>
            </a:r>
            <a:r>
              <a:rPr lang="en-US" sz="2400" dirty="0"/>
              <a:t>(…-ERM4)</a:t>
            </a:r>
            <a:r>
              <a:rPr lang="en-US" dirty="0"/>
              <a:t> </a:t>
            </a:r>
            <a:r>
              <a:rPr lang="th-TH" dirty="0"/>
              <a:t>ของปีปัจจุบัน</a:t>
            </a:r>
          </a:p>
          <a:p>
            <a:pPr marL="990600" lvl="1" indent="-533400" algn="thaiDist" eaLnBrk="1" hangingPunct="1">
              <a:buFontTx/>
              <a:buAutoNum type="arabicPeriod"/>
              <a:defRPr/>
            </a:pPr>
            <a:r>
              <a:rPr lang="th-TH" dirty="0"/>
              <a:t>ต้นฉบับแบบรายงานผลการบริหารความเสี่ยงของหน่วยงาน</a:t>
            </a:r>
            <a:r>
              <a:rPr lang="en-US" sz="2400" dirty="0"/>
              <a:t>(…-ERM6)</a:t>
            </a:r>
            <a:r>
              <a:rPr lang="en-US" dirty="0"/>
              <a:t> </a:t>
            </a:r>
            <a:r>
              <a:rPr lang="th-TH" dirty="0"/>
              <a:t>ของปีปัจจุบัน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172613DE-8054-499F-9531-DDF74CD2DF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4000"/>
              <a:t>เอกสารที่หน่วยงานจะต้องดำเนินการจัดทำ ประกอบด้วย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EFEBB2F9-00AA-4915-B059-E8229C9831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 algn="thaiDist" eaLnBrk="1" hangingPunct="1">
              <a:lnSpc>
                <a:spcPct val="90000"/>
              </a:lnSpc>
              <a:defRPr/>
            </a:pPr>
            <a:r>
              <a:rPr lang="th-TH" dirty="0"/>
              <a:t>ต้นฉบับแบบประเมินความเสี่ยง </a:t>
            </a:r>
            <a:r>
              <a:rPr lang="en-US" sz="2400" dirty="0"/>
              <a:t>(…-ERM1)</a:t>
            </a:r>
          </a:p>
          <a:p>
            <a:pPr algn="thaiDist" eaLnBrk="1" hangingPunct="1">
              <a:lnSpc>
                <a:spcPct val="90000"/>
              </a:lnSpc>
              <a:defRPr/>
            </a:pPr>
            <a:r>
              <a:rPr lang="th-TH" dirty="0"/>
              <a:t>ต้นฉบับแผนบริหารความเสี่ยง </a:t>
            </a:r>
            <a:r>
              <a:rPr lang="en-US" sz="2400" dirty="0"/>
              <a:t>(…-ERM2)</a:t>
            </a:r>
          </a:p>
          <a:p>
            <a:pPr algn="thaiDist" eaLnBrk="1" hangingPunct="1">
              <a:lnSpc>
                <a:spcPct val="90000"/>
              </a:lnSpc>
              <a:defRPr/>
            </a:pPr>
            <a:r>
              <a:rPr lang="th-TH" dirty="0"/>
              <a:t>ต้นฉบับแบบติดตามผลการบริหารความเสี่ยงโดยคณะกรรมการบริหารความเสี่ยงของหน่วยงาน </a:t>
            </a:r>
            <a:r>
              <a:rPr lang="en-US" sz="2400" dirty="0"/>
              <a:t>(…-ERM3)</a:t>
            </a:r>
          </a:p>
          <a:p>
            <a:pPr algn="thaiDist" eaLnBrk="1" hangingPunct="1">
              <a:lnSpc>
                <a:spcPct val="90000"/>
              </a:lnSpc>
              <a:defRPr/>
            </a:pPr>
            <a:r>
              <a:rPr lang="th-TH" dirty="0"/>
              <a:t>สำเนาแบบติดตามผลการบริหารความเสี่ยงของหน่วยงาน</a:t>
            </a:r>
            <a:r>
              <a:rPr lang="en-US" sz="2400" dirty="0"/>
              <a:t>(…-ERM4)</a:t>
            </a:r>
          </a:p>
          <a:p>
            <a:pPr algn="thaiDist" eaLnBrk="1" hangingPunct="1">
              <a:lnSpc>
                <a:spcPct val="90000"/>
              </a:lnSpc>
              <a:defRPr/>
            </a:pPr>
            <a:r>
              <a:rPr lang="th-TH" dirty="0"/>
              <a:t>ต้นฉบับแบบรายงานผลการบริหารความเสี่ยงโดยคณะกรรมการบริหารความเสี่ยงของหน่วยงาน </a:t>
            </a:r>
            <a:r>
              <a:rPr lang="en-US" sz="2400" dirty="0"/>
              <a:t>(…-ERM5)</a:t>
            </a:r>
          </a:p>
          <a:p>
            <a:pPr algn="thaiDist" eaLnBrk="1" hangingPunct="1">
              <a:lnSpc>
                <a:spcPct val="90000"/>
              </a:lnSpc>
              <a:defRPr/>
            </a:pPr>
            <a:r>
              <a:rPr lang="th-TH" dirty="0"/>
              <a:t>สำเนาแบบรายงานผลการบริหารความเสี่ยงของหน่วยงาน</a:t>
            </a:r>
            <a:r>
              <a:rPr lang="en-US" sz="2400" dirty="0"/>
              <a:t>(…-ERM6)</a:t>
            </a:r>
            <a:endParaRPr lang="th-TH" sz="24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WordArt 4">
            <a:extLst>
              <a:ext uri="{FF2B5EF4-FFF2-40B4-BE49-F238E27FC236}">
                <a16:creationId xmlns:a16="http://schemas.microsoft.com/office/drawing/2014/main" id="{FCCA0530-8E79-4C39-8318-3C06D3E16AA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95513" y="1773238"/>
            <a:ext cx="4968875" cy="38163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th-TH" sz="3600" kern="1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Angsana New" panose="02020603050405020304" pitchFamily="18" charset="-34"/>
              </a:rPr>
              <a:t>ขอบคุณ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0BA1E00-1608-4FE8-A3CC-855FFB70BC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/>
              <a:t>แนวคิดในการจัดทำการบริหารความเสี่ยง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F1013FE-7D66-49F1-BB6C-3A95CA773F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/>
              <a:t>เป็นกระบวนการที่กำหนดขึ้นโดยคณะกรรมการ ผู้บริหารและบุคลากรของหน่วยงาน</a:t>
            </a:r>
          </a:p>
          <a:p>
            <a:pPr algn="thaiDist" eaLnBrk="1" hangingPunct="1">
              <a:defRPr/>
            </a:pPr>
            <a:r>
              <a:rPr lang="th-TH"/>
              <a:t>เพื่อใช้ในการกำหนดกลยุทธ์ของทั้งหน่วยงาน </a:t>
            </a:r>
          </a:p>
          <a:p>
            <a:pPr algn="thaiDist" eaLnBrk="1" hangingPunct="1">
              <a:defRPr/>
            </a:pPr>
            <a:r>
              <a:rPr lang="th-TH"/>
              <a:t>กระบวนการบริหารความเสี่ยงถูกออกแบบมาเพื่อใช้ระบุความเสี่ยงหรือเหตุการณ์ที่อาจจะเกิดขึ้นในอนาคต</a:t>
            </a:r>
          </a:p>
          <a:p>
            <a:pPr algn="thaiDist" eaLnBrk="1" hangingPunct="1">
              <a:defRPr/>
            </a:pPr>
            <a:r>
              <a:rPr lang="th-TH"/>
              <a:t>ช่วยให้มีความมั่นใจอย่างสมเหตุสมผลว่า หน่วยงานจะบรรลุวัตถุประสงค์ที่กำหนดไว้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9F1150F-BBEE-420B-8C0D-8176FE6C22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4000"/>
              <a:t>ทฤษฎี </a:t>
            </a:r>
            <a:r>
              <a:rPr lang="en-US" sz="3200"/>
              <a:t>COSO </a:t>
            </a:r>
            <a:br>
              <a:rPr lang="en-US" sz="4000"/>
            </a:br>
            <a:r>
              <a:rPr lang="en-US" sz="2400"/>
              <a:t>(The Committee of Sponsoring Organizations of The Tread way Commission)</a:t>
            </a:r>
            <a:endParaRPr lang="th-TH" sz="2400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68B1F31-43AA-4ED1-B762-D999220D5D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/>
              <a:t>ระบุความเสี่ยงที่อาจมีผลกระทบต่อวัตถุประสงค์</a:t>
            </a:r>
          </a:p>
          <a:p>
            <a:pPr algn="thaiDist" eaLnBrk="1" hangingPunct="1">
              <a:defRPr/>
            </a:pPr>
            <a:r>
              <a:rPr lang="th-TH"/>
              <a:t>ประเมินความเสี่ยงและกำหนดแนวทางการบริหารที่เหมาะสม</a:t>
            </a:r>
          </a:p>
          <a:p>
            <a:pPr algn="thaiDist" eaLnBrk="1" hangingPunct="1">
              <a:defRPr/>
            </a:pPr>
            <a:r>
              <a:rPr lang="th-TH"/>
              <a:t>พิจารณาความเสี่ยงในการกำหนดกลยุทธ์ของหน่วยงาน</a:t>
            </a:r>
          </a:p>
          <a:p>
            <a:pPr algn="thaiDist" eaLnBrk="1" hangingPunct="1">
              <a:defRPr/>
            </a:pPr>
            <a:r>
              <a:rPr lang="th-TH"/>
              <a:t>บริหารความเสี่ยงทั่วทั้งองค์กรทุกๆ ความเสี่ยงแต่ละตัวที่มีความเชื่อมโยงกัน </a:t>
            </a:r>
          </a:p>
          <a:p>
            <a:pPr algn="thaiDist" eaLnBrk="1" hangingPunct="1">
              <a:defRPr/>
            </a:pPr>
            <a:r>
              <a:rPr lang="th-TH"/>
              <a:t>บริหารความเสี่ยงให้อยู่ในระดับที่หน่วยงานยอมรับ</a:t>
            </a:r>
          </a:p>
          <a:p>
            <a:pPr algn="thaiDist" eaLnBrk="1" hangingPunct="1">
              <a:defRPr/>
            </a:pPr>
            <a:r>
              <a:rPr lang="th-TH"/>
              <a:t>มีการติดตามผลระบบบริหารความเสี่ยง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4CF4628-74F9-4202-AF8C-4D0927F2EE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h-TH"/>
              <a:t>ข้อจำกัดของการบริหารความเสี่ยง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C9EB11D-56F5-4AA9-8927-6297287F68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defRPr/>
            </a:pPr>
            <a:r>
              <a:rPr lang="th-TH"/>
              <a:t>ข้อจำกัดคือ ความเสี่ยงเป็นเหตุการณ์ในอนาคต อาจจะเกิดหรือไม่ก็ได้ ไม่มีใครทำนายอนาคตได้ถูกต้องแน่นอน </a:t>
            </a:r>
          </a:p>
          <a:p>
            <a:pPr algn="thaiDist" eaLnBrk="1" hangingPunct="1">
              <a:defRPr/>
            </a:pPr>
            <a:r>
              <a:rPr lang="th-TH"/>
              <a:t>การบริหารความเสี่ยง ไม่สามารถรองรับเหตุการณ์หรือสภาพแวดล้อมที่เปลี่ยนแปลงไป</a:t>
            </a:r>
          </a:p>
          <a:p>
            <a:pPr algn="thaiDist" eaLnBrk="1" hangingPunct="1">
              <a:defRPr/>
            </a:pPr>
            <a:r>
              <a:rPr lang="th-TH"/>
              <a:t>มีปัจจัยอื่นๆ ที่หน่วยงานไม่สามารถควบคุมได้ </a:t>
            </a:r>
          </a:p>
          <a:p>
            <a:pPr algn="thaiDist" eaLnBrk="1" hangingPunct="1">
              <a:defRPr/>
            </a:pPr>
            <a:r>
              <a:rPr lang="th-TH"/>
              <a:t>ปัจจัยเรื่องคนมีผลต่อการบริหารความเสี่ยง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38B888A-56A0-4AA4-A899-E402CD95D2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4000"/>
              <a:t>การบริหารความเสี่ยงทั่วทั้งองค์กร </a:t>
            </a:r>
            <a:br>
              <a:rPr lang="en-US" sz="4000"/>
            </a:br>
            <a:r>
              <a:rPr lang="en-US" sz="3200"/>
              <a:t>(Enterprise Risk Management : ERM)</a:t>
            </a:r>
            <a:endParaRPr lang="th-TH" sz="3200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1FA1AAC9-DF44-4C53-8759-E8E7E9C0B5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 algn="thaiDist" eaLnBrk="1" hangingPunct="1">
              <a:lnSpc>
                <a:spcPct val="90000"/>
              </a:lnSpc>
              <a:defRPr/>
            </a:pPr>
            <a:r>
              <a:rPr lang="th-TH"/>
              <a:t>หมายถึง การบริหารปัจจัย และการควบคุมกิจกรรม รวมทั้ง กระบวนการดำเนินงานต่างๆ </a:t>
            </a:r>
          </a:p>
          <a:p>
            <a:pPr algn="thaiDist" eaLnBrk="1" hangingPunct="1">
              <a:lnSpc>
                <a:spcPct val="90000"/>
              </a:lnSpc>
              <a:defRPr/>
            </a:pPr>
            <a:r>
              <a:rPr lang="th-TH"/>
              <a:t>เพื่อลดมูลเหตุของแต่ละโอกาสที่หน่วยงานจะเกิดความเสียหาย </a:t>
            </a:r>
          </a:p>
          <a:p>
            <a:pPr algn="thaiDist" eaLnBrk="1" hangingPunct="1">
              <a:lnSpc>
                <a:spcPct val="90000"/>
              </a:lnSpc>
              <a:defRPr/>
            </a:pPr>
            <a:r>
              <a:rPr lang="th-TH"/>
              <a:t>ให้ระดับของความเสี่ยงและผลกระทบที่จะเกิดขึ้นในอนาคตอยู่ในระดับที่หน่วยงานยอมรับได้ ประเมินได้ ควบคุมได้ และตรวจสอบได้อย่างมีระบบ </a:t>
            </a:r>
          </a:p>
          <a:p>
            <a:pPr algn="thaiDist" eaLnBrk="1" hangingPunct="1">
              <a:lnSpc>
                <a:spcPct val="90000"/>
              </a:lnSpc>
              <a:defRPr/>
            </a:pPr>
            <a:r>
              <a:rPr lang="th-TH"/>
              <a:t>โดยคำนึงถึงการบรรลุเป้าหมาย ทั้งในด้านกลยุทธ์ การปฏิบัติตามกฎระเบียบ การเงิน และชื่อเสียงของหน่วยงานเป็นสำคัญ </a:t>
            </a:r>
          </a:p>
          <a:p>
            <a:pPr algn="thaiDist" eaLnBrk="1" hangingPunct="1">
              <a:lnSpc>
                <a:spcPct val="90000"/>
              </a:lnSpc>
              <a:defRPr/>
            </a:pPr>
            <a:r>
              <a:rPr lang="th-TH"/>
              <a:t>โดยได้รับการสนับสนุนและการมีส่วนร่วมในการบริหารความเสี่ยงจากหน่วยงานทุกระดับทั่วทั้งหน่วยงาน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Angsana New"/>
      </a:majorFont>
      <a:minorFont>
        <a:latin typeface="Verdana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468</TotalTime>
  <Words>3984</Words>
  <Application>Microsoft Office PowerPoint</Application>
  <PresentationFormat>นำเสนอทางหน้าจอ (4:3)</PresentationFormat>
  <Paragraphs>308</Paragraphs>
  <Slides>55</Slides>
  <Notes>0</Notes>
  <HiddenSlides>0</HiddenSlides>
  <MMClips>0</MMClips>
  <ScaleCrop>false</ScaleCrop>
  <HeadingPairs>
    <vt:vector size="4" baseType="variant"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55</vt:i4>
      </vt:variant>
    </vt:vector>
  </HeadingPairs>
  <TitlesOfParts>
    <vt:vector size="56" baseType="lpstr">
      <vt:lpstr>Globe</vt:lpstr>
      <vt:lpstr>การบริหารความเสี่ยง</vt:lpstr>
      <vt:lpstr>หลักและความจำเป็นในการบริหารความเสี่ยง</vt:lpstr>
      <vt:lpstr>หลักและความจำเป็นในการบริหารความเสี่ยง (ต่อ)</vt:lpstr>
      <vt:lpstr>ความหมายและคำจำกัดความของการบริหารความเสี่ยง</vt:lpstr>
      <vt:lpstr>ความหมายและคำจำกัดความของการบริหารความเสี่ยง (ต่อ)</vt:lpstr>
      <vt:lpstr>แนวคิดในการจัดทำการบริหารความเสี่ยง</vt:lpstr>
      <vt:lpstr>ทฤษฎี COSO  (The Committee of Sponsoring Organizations of The Tread way Commission)</vt:lpstr>
      <vt:lpstr>ข้อจำกัดของการบริหารความเสี่ยง</vt:lpstr>
      <vt:lpstr>การบริหารความเสี่ยงทั่วทั้งองค์กร  (Enterprise Risk Management : ERM)</vt:lpstr>
      <vt:lpstr>ลักษณะของความเสี่ยง</vt:lpstr>
      <vt:lpstr>ปัจจัยเสี่ยง (Risk Factor)</vt:lpstr>
      <vt:lpstr>การประเมินความเสี่ยง (Risk Assessment)</vt:lpstr>
      <vt:lpstr>การควบคุมความเสี่ยง (Risk Control)</vt:lpstr>
      <vt:lpstr>แนวปฏิบัติที่ดีในการนำระบบบริหารความเสี่ยงมาใช้ในกระบวนการบริหารการศึกษา</vt:lpstr>
      <vt:lpstr>แนวปฏิบัติที่ดีในการนำระบบบริหารความเสี่ยงมาใช้ในกระบวนการบริหารการศึกษา(ต่อ)</vt:lpstr>
      <vt:lpstr>ความสัมพันธ์ของการควบคุมภายใน การบริหารความเสี่ยง และการตรวจสอบภายใน</vt:lpstr>
      <vt:lpstr>ความสัมพันธ์ของการควบคุมภายใน การบริหารความเสี่ยง และการตรวจสอบภายใน (ต่อ)</vt:lpstr>
      <vt:lpstr>ประโยชน์จากการบริหารความเสี่ยง</vt:lpstr>
      <vt:lpstr>มหาวิทยาลัยเทคโนโลยีราชมงคลธัญบุรี ได้กำหนดแนวทางการบริหารความเสี่ยงไว้ ดังนี้</vt:lpstr>
      <vt:lpstr>โครงสร้างการบริหารความเสี่ยง</vt:lpstr>
      <vt:lpstr>หน้าที่และความรับผิดชอบของ คณะกรรมการบริหารความเสี่ยง</vt:lpstr>
      <vt:lpstr>หน้าที่และความรับผิดชอบของคณะกรรมการบริหารความเสี่ยงระดับคณะ/วิทยาลัย/สำนัก/สถาบัน/กอง</vt:lpstr>
      <vt:lpstr>นโยบายการบริหารความเสี่ยง</vt:lpstr>
      <vt:lpstr>วัตถุประสงค์การบริหารความเสี่ยง</vt:lpstr>
      <vt:lpstr>กระบวนการบริหารความเสี่ยง</vt:lpstr>
      <vt:lpstr>กระบวนการประเมินความเสี่ยงของมหาวิทยาลัย</vt:lpstr>
      <vt:lpstr>การกำหนดวัตถุประสงค์</vt:lpstr>
      <vt:lpstr>การกำหนดวัตถุประสงค์ (ต่อ)</vt:lpstr>
      <vt:lpstr>เทคนิคการกำหนดวัตถุประสงค์ SMART</vt:lpstr>
      <vt:lpstr>การระบุความเสี่ยง (Identify Risks)</vt:lpstr>
      <vt:lpstr>การระบุความเสี่ยงหน่วยงานจะต้องคำนึงถึง</vt:lpstr>
      <vt:lpstr>การประเมินความเสี่ยง (Risk Evaluation)</vt:lpstr>
      <vt:lpstr>การประเมินความเสี่ยงประกอบด้วย 4 ขั้นตอน</vt:lpstr>
      <vt:lpstr>ตัวอย่างการกำหนดเกณฑ์มาตรฐานของระดับโอกาสที่จะเกิดความเสี่ยง (Likelihood)</vt:lpstr>
      <vt:lpstr>ตัวอย่างการกำหนดเกณฑ์มาตรฐานของระดับโอกาสที่จะเกิดความเสี่ยง (Likelihood)</vt:lpstr>
      <vt:lpstr>ขั้นตอนที่ 2 การประเมินโอกาสและผลกระทบของความเสี่ยง</vt:lpstr>
      <vt:lpstr>ขั้นตอนที่ 3 การวิเคราะห์ความเสี่ยง</vt:lpstr>
      <vt:lpstr>ขั้นตอนที่ 4 การจัดลำดับความเสี่ยง</vt:lpstr>
      <vt:lpstr>การประเมินมาตรการควบคุม</vt:lpstr>
      <vt:lpstr>มหาวิทยาลัยฯ ได้กำหนดประเภทของมาตรการควบคุมเป็น 4 ประเภท</vt:lpstr>
      <vt:lpstr>มหาวิทยาลัยฯ ได้กำหนดประเภทของมาตรการควบคุมเป็น 4 ประเภท (ต่อ)</vt:lpstr>
      <vt:lpstr>การประเมินมาตรการควบคุมหน่วยงานต้องดำเนินการตามขั้นตอนต่อไปนี้</vt:lpstr>
      <vt:lpstr>การบริหารและจัดการความเสี่ยง</vt:lpstr>
      <vt:lpstr>ทางเลือกในการจัดการความเสี่ยง</vt:lpstr>
      <vt:lpstr>ทางเลือกในการจัดการความเสี่ยง (ต่อ)</vt:lpstr>
      <vt:lpstr>ทางเลือกเพื่อจัดการกับความเสี่ยงอย่างเป็นระบบ</vt:lpstr>
      <vt:lpstr>การติดตามผลและทบทวน</vt:lpstr>
      <vt:lpstr>วัตถุประสงค์ของการติดตามผล</vt:lpstr>
      <vt:lpstr>การติดตามผลและทบทวน</vt:lpstr>
      <vt:lpstr>การรายงาน</vt:lpstr>
      <vt:lpstr>กำหนดการรายงานที่ต้องนำเสนอต่อผู้บริหารของมหาวิทยาลัยฯ</vt:lpstr>
      <vt:lpstr>เอกสารในการบริหารความเสี่ยง</vt:lpstr>
      <vt:lpstr>เอกสารที่หน่วยงานจะต้องดำเนินการจัดทำ</vt:lpstr>
      <vt:lpstr>เอกสารที่หน่วยงานจะต้องดำเนินการจัดทำ ประกอบด้วย</vt:lpstr>
      <vt:lpstr>งานนำเสนอ PowerPoint</vt:lpstr>
    </vt:vector>
  </TitlesOfParts>
  <Company>Area 51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การบริหารความเสี่ยง</dc:title>
  <dc:creator>a</dc:creator>
  <cp:lastModifiedBy>SanTaPol</cp:lastModifiedBy>
  <cp:revision>30</cp:revision>
  <dcterms:created xsi:type="dcterms:W3CDTF">2009-10-04T09:25:03Z</dcterms:created>
  <dcterms:modified xsi:type="dcterms:W3CDTF">2021-03-25T03:58:00Z</dcterms:modified>
</cp:coreProperties>
</file>